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9"/>
  </p:notesMasterIdLst>
  <p:sldIdLst>
    <p:sldId id="257" r:id="rId3"/>
    <p:sldId id="295" r:id="rId4"/>
    <p:sldId id="296" r:id="rId5"/>
    <p:sldId id="360" r:id="rId6"/>
    <p:sldId id="328" r:id="rId7"/>
    <p:sldId id="329" r:id="rId8"/>
    <p:sldId id="330" r:id="rId9"/>
    <p:sldId id="331" r:id="rId10"/>
    <p:sldId id="332" r:id="rId11"/>
    <p:sldId id="361" r:id="rId12"/>
    <p:sldId id="333" r:id="rId13"/>
    <p:sldId id="334" r:id="rId14"/>
    <p:sldId id="335" r:id="rId15"/>
    <p:sldId id="358" r:id="rId16"/>
    <p:sldId id="336" r:id="rId17"/>
    <p:sldId id="359" r:id="rId18"/>
    <p:sldId id="300" r:id="rId19"/>
    <p:sldId id="301" r:id="rId20"/>
    <p:sldId id="302" r:id="rId21"/>
    <p:sldId id="357" r:id="rId22"/>
    <p:sldId id="342" r:id="rId23"/>
    <p:sldId id="343" r:id="rId24"/>
    <p:sldId id="362" r:id="rId25"/>
    <p:sldId id="344" r:id="rId26"/>
    <p:sldId id="345" r:id="rId27"/>
    <p:sldId id="346" r:id="rId28"/>
    <p:sldId id="347" r:id="rId29"/>
    <p:sldId id="348" r:id="rId30"/>
    <p:sldId id="349" r:id="rId31"/>
    <p:sldId id="350" r:id="rId32"/>
    <p:sldId id="351" r:id="rId33"/>
    <p:sldId id="352" r:id="rId34"/>
    <p:sldId id="353" r:id="rId35"/>
    <p:sldId id="354" r:id="rId36"/>
    <p:sldId id="363" r:id="rId37"/>
    <p:sldId id="35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50" d="100"/>
          <a:sy n="50" d="100"/>
        </p:scale>
        <p:origin x="-1267" y="-197"/>
      </p:cViewPr>
      <p:guideLst>
        <p:guide orient="horz" pos="2160"/>
        <p:guide pos="2880"/>
      </p:guideLst>
    </p:cSldViewPr>
  </p:slideViewPr>
  <p:notesTextViewPr>
    <p:cViewPr>
      <p:scale>
        <a:sx n="1" d="1"/>
        <a:sy n="1" d="1"/>
      </p:scale>
      <p:origin x="0" y="0"/>
    </p:cViewPr>
  </p:notesTextViewPr>
  <p:sorterViewPr>
    <p:cViewPr>
      <p:scale>
        <a:sx n="100" d="100"/>
        <a:sy n="100" d="100"/>
      </p:scale>
      <p:origin x="0" y="91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9.wmf"/><Relationship Id="rId1" Type="http://schemas.openxmlformats.org/officeDocument/2006/relationships/image" Target="../media/image30.emf"/><Relationship Id="rId4"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4.emf"/><Relationship Id="rId13" Type="http://schemas.openxmlformats.org/officeDocument/2006/relationships/image" Target="../media/image59.emf"/><Relationship Id="rId3" Type="http://schemas.openxmlformats.org/officeDocument/2006/relationships/image" Target="../media/image49.emf"/><Relationship Id="rId7" Type="http://schemas.openxmlformats.org/officeDocument/2006/relationships/image" Target="../media/image53.emf"/><Relationship Id="rId12" Type="http://schemas.openxmlformats.org/officeDocument/2006/relationships/image" Target="../media/image58.emf"/><Relationship Id="rId2" Type="http://schemas.openxmlformats.org/officeDocument/2006/relationships/image" Target="../media/image48.emf"/><Relationship Id="rId1" Type="http://schemas.openxmlformats.org/officeDocument/2006/relationships/image" Target="../media/image47.emf"/><Relationship Id="rId6" Type="http://schemas.openxmlformats.org/officeDocument/2006/relationships/image" Target="../media/image52.emf"/><Relationship Id="rId11" Type="http://schemas.openxmlformats.org/officeDocument/2006/relationships/image" Target="../media/image57.emf"/><Relationship Id="rId5" Type="http://schemas.openxmlformats.org/officeDocument/2006/relationships/image" Target="../media/image51.emf"/><Relationship Id="rId10" Type="http://schemas.openxmlformats.org/officeDocument/2006/relationships/image" Target="../media/image56.emf"/><Relationship Id="rId4" Type="http://schemas.openxmlformats.org/officeDocument/2006/relationships/image" Target="../media/image50.emf"/><Relationship Id="rId9" Type="http://schemas.openxmlformats.org/officeDocument/2006/relationships/image" Target="../media/image5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CF366D-F7FB-4593-AEDE-15AF4BA60AE9}" type="datetimeFigureOut">
              <a:rPr lang="en-US" smtClean="0"/>
              <a:t>6/13/2014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6E6F58-8634-468D-BF34-12775E5AE040}" type="slidenum">
              <a:rPr lang="en-US" smtClean="0"/>
              <a:t>‹#›</a:t>
            </a:fld>
            <a:endParaRPr lang="en-US"/>
          </a:p>
        </p:txBody>
      </p:sp>
    </p:spTree>
    <p:extLst>
      <p:ext uri="{BB962C8B-B14F-4D97-AF65-F5344CB8AC3E}">
        <p14:creationId xmlns:p14="http://schemas.microsoft.com/office/powerpoint/2010/main" val="298561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28" eaLnBrk="0" hangingPunct="0">
              <a:defRPr sz="2400">
                <a:solidFill>
                  <a:schemeClr val="tx1"/>
                </a:solidFill>
                <a:latin typeface="Times New Roman" pitchFamily="18" charset="0"/>
                <a:cs typeface="Times New Roman" pitchFamily="18" charset="0"/>
              </a:defRPr>
            </a:lvl1pPr>
            <a:lvl2pPr marL="732474" indent="-281721" defTabSz="914028" eaLnBrk="0" hangingPunct="0">
              <a:defRPr sz="2400">
                <a:solidFill>
                  <a:schemeClr val="tx1"/>
                </a:solidFill>
                <a:latin typeface="Times New Roman" pitchFamily="18" charset="0"/>
                <a:cs typeface="Times New Roman" pitchFamily="18" charset="0"/>
              </a:defRPr>
            </a:lvl2pPr>
            <a:lvl3pPr marL="1126884" indent="-225377" defTabSz="914028" eaLnBrk="0" hangingPunct="0">
              <a:defRPr sz="2400">
                <a:solidFill>
                  <a:schemeClr val="tx1"/>
                </a:solidFill>
                <a:latin typeface="Times New Roman" pitchFamily="18" charset="0"/>
                <a:cs typeface="Times New Roman" pitchFamily="18" charset="0"/>
              </a:defRPr>
            </a:lvl3pPr>
            <a:lvl4pPr marL="1577637" indent="-225377" defTabSz="914028" eaLnBrk="0" hangingPunct="0">
              <a:defRPr sz="2400">
                <a:solidFill>
                  <a:schemeClr val="tx1"/>
                </a:solidFill>
                <a:latin typeface="Times New Roman" pitchFamily="18" charset="0"/>
                <a:cs typeface="Times New Roman" pitchFamily="18" charset="0"/>
              </a:defRPr>
            </a:lvl4pPr>
            <a:lvl5pPr marL="2028391" indent="-225377" defTabSz="914028" eaLnBrk="0" hangingPunct="0">
              <a:defRPr sz="2400">
                <a:solidFill>
                  <a:schemeClr val="tx1"/>
                </a:solidFill>
                <a:latin typeface="Times New Roman" pitchFamily="18" charset="0"/>
                <a:cs typeface="Times New Roman" pitchFamily="18" charset="0"/>
              </a:defRPr>
            </a:lvl5pPr>
            <a:lvl6pPr marL="2479144" indent="-225377" defTabSz="914028"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29898" indent="-225377" defTabSz="914028"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380651" indent="-225377" defTabSz="914028"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31405" indent="-225377" defTabSz="914028"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515262A-1534-49D7-B262-70C0795DAB13}" type="slidenum">
              <a:rPr lang="en-US" sz="1200">
                <a:solidFill>
                  <a:prstClr val="black"/>
                </a:solidFill>
              </a:rPr>
              <a:pPr eaLnBrk="1" hangingPunct="1"/>
              <a:t>1</a:t>
            </a:fld>
            <a:endParaRPr 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419475" y="1828800"/>
            <a:ext cx="5343525" cy="2362200"/>
          </a:xfrm>
        </p:spPr>
        <p:txBody>
          <a:bodyPr/>
          <a:lstStyle>
            <a:lvl1pPr>
              <a:defRPr/>
            </a:lvl1pPr>
          </a:lstStyle>
          <a:p>
            <a:r>
              <a:rPr lang="en-US" smtClean="0"/>
              <a:t>Click to edit Master title style</a:t>
            </a:r>
            <a:endParaRPr lang="en-US"/>
          </a:p>
        </p:txBody>
      </p:sp>
      <p:sp>
        <p:nvSpPr>
          <p:cNvPr id="46083" name="Rectangle 3"/>
          <p:cNvSpPr>
            <a:spLocks noGrp="1" noChangeArrowheads="1"/>
          </p:cNvSpPr>
          <p:nvPr>
            <p:ph type="subTitle" idx="1"/>
          </p:nvPr>
        </p:nvSpPr>
        <p:spPr>
          <a:xfrm>
            <a:off x="3816350" y="4184650"/>
            <a:ext cx="4946650" cy="1368425"/>
          </a:xfrm>
        </p:spPr>
        <p:txBody>
          <a:bodyPr/>
          <a:lstStyle>
            <a:lvl1pPr marL="0" indent="0">
              <a:buFontTx/>
              <a:buNone/>
              <a:defRPr sz="1800"/>
            </a:lvl1pPr>
          </a:lstStyle>
          <a:p>
            <a:r>
              <a:rPr lang="en-US" smtClean="0"/>
              <a:t>Click to edit Master subtitle style</a:t>
            </a:r>
            <a:endParaRPr lang="en-US"/>
          </a:p>
        </p:txBody>
      </p:sp>
      <p:sp>
        <p:nvSpPr>
          <p:cNvPr id="4" name="Rectangle 169"/>
          <p:cNvSpPr>
            <a:spLocks noGrp="1" noChangeArrowheads="1"/>
          </p:cNvSpPr>
          <p:nvPr>
            <p:ph type="dt" sz="half" idx="10"/>
          </p:nvPr>
        </p:nvSpPr>
        <p:spPr>
          <a:xfrm>
            <a:off x="1225550" y="6200775"/>
            <a:ext cx="1905000" cy="457200"/>
          </a:xfrm>
        </p:spPr>
        <p:txBody>
          <a:bodyPr/>
          <a:lstStyle>
            <a:lvl1pPr>
              <a:defRPr/>
            </a:lvl1pPr>
          </a:lstStyle>
          <a:p>
            <a:pPr>
              <a:defRPr/>
            </a:pPr>
            <a:endParaRPr lang="en-US">
              <a:solidFill>
                <a:srgbClr val="000000"/>
              </a:solidFill>
            </a:endParaRPr>
          </a:p>
        </p:txBody>
      </p:sp>
      <p:sp>
        <p:nvSpPr>
          <p:cNvPr id="5" name="Rectangle 170"/>
          <p:cNvSpPr>
            <a:spLocks noGrp="1" noChangeArrowheads="1"/>
          </p:cNvSpPr>
          <p:nvPr>
            <p:ph type="ftr" sz="quarter" idx="11"/>
          </p:nvPr>
        </p:nvSpPr>
        <p:spPr>
          <a:xfrm>
            <a:off x="3303588" y="6427788"/>
            <a:ext cx="3636962" cy="457200"/>
          </a:xfrm>
        </p:spPr>
        <p:txBody>
          <a:bodyPr/>
          <a:lstStyle>
            <a:lvl1pPr>
              <a:defRPr sz="1400"/>
            </a:lvl1pPr>
          </a:lstStyle>
          <a:p>
            <a:pPr>
              <a:defRPr/>
            </a:pPr>
            <a:r>
              <a:rPr lang="he-IL">
                <a:solidFill>
                  <a:srgbClr val="000000"/>
                </a:solidFill>
              </a:rPr>
              <a:t>סמינר ט"ל ינואר 2011</a:t>
            </a:r>
            <a:endParaRPr lang="en-US" dirty="0">
              <a:solidFill>
                <a:srgbClr val="000000"/>
              </a:solidFill>
            </a:endParaRPr>
          </a:p>
        </p:txBody>
      </p:sp>
    </p:spTree>
    <p:extLst>
      <p:ext uri="{BB962C8B-B14F-4D97-AF65-F5344CB8AC3E}">
        <p14:creationId xmlns:p14="http://schemas.microsoft.com/office/powerpoint/2010/main" val="235356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7019925" y="6381750"/>
            <a:ext cx="1905000" cy="349250"/>
          </a:xfrm>
          <a:prstGeom prst="rect">
            <a:avLst/>
          </a:prstGeom>
        </p:spPr>
        <p:txBody>
          <a:bodyPr/>
          <a:lstStyle>
            <a:lvl1pPr algn="r" rtl="1">
              <a:defRPr sz="1400"/>
            </a:lvl1pPr>
          </a:lstStyle>
          <a:p>
            <a:pPr fontAlgn="base">
              <a:spcBef>
                <a:spcPct val="0"/>
              </a:spcBef>
              <a:spcAft>
                <a:spcPct val="0"/>
              </a:spcAft>
              <a:defRPr/>
            </a:pPr>
            <a:fld id="{D39A707E-60A4-47C4-AF5C-3B2A1E0C1340}" type="slidenum">
              <a:rPr lang="en-US">
                <a:solidFill>
                  <a:srgbClr val="000000"/>
                </a:solidFill>
                <a:latin typeface="Times New Roman" pitchFamily="18" charset="0"/>
              </a:rPr>
              <a:pPr fontAlgn="base">
                <a:spcBef>
                  <a:spcPct val="0"/>
                </a:spcBef>
                <a:spcAft>
                  <a:spcPct val="0"/>
                </a:spcAft>
                <a:defRPr/>
              </a:pPr>
              <a:t>‹#›</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103350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225425"/>
            <a:ext cx="1925638" cy="5975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42988" y="225425"/>
            <a:ext cx="5627687" cy="5975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7019925" y="6381750"/>
            <a:ext cx="1905000" cy="349250"/>
          </a:xfrm>
          <a:prstGeom prst="rect">
            <a:avLst/>
          </a:prstGeom>
        </p:spPr>
        <p:txBody>
          <a:bodyPr/>
          <a:lstStyle>
            <a:lvl1pPr algn="r" rtl="1">
              <a:defRPr sz="1400"/>
            </a:lvl1pPr>
          </a:lstStyle>
          <a:p>
            <a:pPr fontAlgn="base">
              <a:spcBef>
                <a:spcPct val="0"/>
              </a:spcBef>
              <a:spcAft>
                <a:spcPct val="0"/>
              </a:spcAft>
              <a:defRPr/>
            </a:pPr>
            <a:fld id="{6998B9A4-474F-43CE-B986-3CD4C3B829BB}" type="slidenum">
              <a:rPr lang="en-US">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240492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42988" y="1304925"/>
            <a:ext cx="377666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72050" y="1304925"/>
            <a:ext cx="3776663" cy="4895850"/>
          </a:xfrm>
        </p:spPr>
        <p:txBody>
          <a:bodyPr/>
          <a:lstStyle/>
          <a:p>
            <a:pPr lvl="0"/>
            <a:r>
              <a:rPr lang="en-US" noProof="0" smtClean="0"/>
              <a:t>Click icon to add clip art</a:t>
            </a:r>
            <a:endParaRPr lang="en-US" noProof="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7019925" y="6381750"/>
            <a:ext cx="1905000" cy="349250"/>
          </a:xfrm>
          <a:prstGeom prst="rect">
            <a:avLst/>
          </a:prstGeom>
        </p:spPr>
        <p:txBody>
          <a:bodyPr/>
          <a:lstStyle>
            <a:lvl1pPr algn="r" rtl="1">
              <a:defRPr sz="1400"/>
            </a:lvl1pPr>
          </a:lstStyle>
          <a:p>
            <a:pPr fontAlgn="base">
              <a:spcBef>
                <a:spcPct val="0"/>
              </a:spcBef>
              <a:spcAft>
                <a:spcPct val="0"/>
              </a:spcAft>
              <a:defRPr/>
            </a:pPr>
            <a:fld id="{86270A84-8C80-4820-A2F4-A461325ACB06}" type="slidenum">
              <a:rPr lang="en-US">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688478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42988" y="1304925"/>
            <a:ext cx="7705725" cy="2371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2988" y="3829050"/>
            <a:ext cx="7705725" cy="2371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7019925" y="6381750"/>
            <a:ext cx="1905000" cy="349250"/>
          </a:xfrm>
          <a:prstGeom prst="rect">
            <a:avLst/>
          </a:prstGeom>
        </p:spPr>
        <p:txBody>
          <a:bodyPr/>
          <a:lstStyle>
            <a:lvl1pPr algn="r" rtl="1">
              <a:defRPr sz="1400"/>
            </a:lvl1pPr>
          </a:lstStyle>
          <a:p>
            <a:pPr fontAlgn="base">
              <a:spcBef>
                <a:spcPct val="0"/>
              </a:spcBef>
              <a:spcAft>
                <a:spcPct val="0"/>
              </a:spcAft>
              <a:defRPr/>
            </a:pPr>
            <a:fld id="{8095B3A9-C268-44A5-A0B7-455703367122}" type="slidenum">
              <a:rPr lang="en-US">
                <a:solidFill>
                  <a:srgbClr val="000000"/>
                </a:solidFill>
                <a:latin typeface="Times New Roman" pitchFamily="18" charset="0"/>
              </a:rPr>
              <a:pPr fontAlgn="base">
                <a:spcBef>
                  <a:spcPct val="0"/>
                </a:spcBef>
                <a:spcAft>
                  <a:spcPct val="0"/>
                </a:spcAft>
                <a:defRPr/>
              </a:pPr>
              <a:t>‹#›</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2966416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a:defRPr/>
            </a:pPr>
            <a:fld id="{4CF5BD15-2A35-407A-BB96-D1ED9A4731E1}" type="datetime1">
              <a:rPr lang="en-US">
                <a:solidFill>
                  <a:prstClr val="black">
                    <a:tint val="75000"/>
                  </a:prstClr>
                </a:solidFill>
              </a:rPr>
              <a:pPr>
                <a:defRPr/>
              </a:pPr>
              <a:t>6/13/2014</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0D7144E-D4F7-45F8-85E5-7C592E5515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2957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0EDFA9C7-FC2A-4972-9585-88A2DC46D832}" type="datetime1">
              <a:rPr lang="en-US">
                <a:solidFill>
                  <a:prstClr val="black">
                    <a:tint val="75000"/>
                  </a:prstClr>
                </a:solidFill>
              </a:rPr>
              <a:pPr>
                <a:defRPr/>
              </a:pPr>
              <a:t>6/13/2014</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5E91089-188E-4751-B46C-B3998C3967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237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A7797F6-E368-4B72-84F2-FC5E9D346C6D}" type="datetime1">
              <a:rPr lang="en-US">
                <a:solidFill>
                  <a:prstClr val="black">
                    <a:tint val="75000"/>
                  </a:prstClr>
                </a:solidFill>
              </a:rPr>
              <a:pPr>
                <a:defRPr/>
              </a:pPr>
              <a:t>6/13/2014</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594D092-8341-4BCC-B2ED-C28FA21292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2933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fld id="{6020CC30-DB03-4CC1-BA3E-5F83F032CC01}" type="datetime1">
              <a:rPr lang="en-US">
                <a:solidFill>
                  <a:prstClr val="black">
                    <a:tint val="75000"/>
                  </a:prstClr>
                </a:solidFill>
              </a:rPr>
              <a:pPr>
                <a:defRPr/>
              </a:pPr>
              <a:t>6/13/2014</a:t>
            </a:fld>
            <a:endParaRPr lang="en-US">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25924460-0A57-44A6-AA22-B3017B226D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4792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fld id="{DAFEDF2B-B412-44B7-A46C-687A618EF6D4}" type="datetime1">
              <a:rPr lang="en-US">
                <a:solidFill>
                  <a:prstClr val="black">
                    <a:tint val="75000"/>
                  </a:prstClr>
                </a:solidFill>
              </a:rPr>
              <a:pPr>
                <a:defRPr/>
              </a:pPr>
              <a:t>6/13/2014</a:t>
            </a:fld>
            <a:endParaRPr lang="en-US">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DEB246E6-1F76-4E26-8DCD-A6F62BBBF7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6933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3"/>
          <p:cNvSpPr>
            <a:spLocks noGrp="1"/>
          </p:cNvSpPr>
          <p:nvPr>
            <p:ph type="dt" sz="half" idx="10"/>
          </p:nvPr>
        </p:nvSpPr>
        <p:spPr/>
        <p:txBody>
          <a:bodyPr/>
          <a:lstStyle>
            <a:lvl1pPr>
              <a:defRPr/>
            </a:lvl1pPr>
          </a:lstStyle>
          <a:p>
            <a:pPr>
              <a:defRPr/>
            </a:pPr>
            <a:fld id="{11CEFFB5-4B88-40C0-A128-42EC756719C2}" type="datetime1">
              <a:rPr lang="en-US">
                <a:solidFill>
                  <a:prstClr val="black">
                    <a:tint val="75000"/>
                  </a:prstClr>
                </a:solidFill>
              </a:rPr>
              <a:pPr>
                <a:defRPr/>
              </a:pPr>
              <a:t>6/13/2014</a:t>
            </a:fld>
            <a:endParaRPr lang="en-US">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243A83AE-37BF-499A-A9BB-C99FB5FE7F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42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7019925" y="6381750"/>
            <a:ext cx="1905000" cy="349250"/>
          </a:xfrm>
          <a:prstGeom prst="rect">
            <a:avLst/>
          </a:prstGeom>
        </p:spPr>
        <p:txBody>
          <a:bodyPr/>
          <a:lstStyle>
            <a:lvl1pPr algn="r">
              <a:defRPr sz="1400"/>
            </a:lvl1pPr>
          </a:lstStyle>
          <a:p>
            <a:pPr fontAlgn="base">
              <a:spcBef>
                <a:spcPct val="0"/>
              </a:spcBef>
              <a:spcAft>
                <a:spcPct val="0"/>
              </a:spcAft>
              <a:defRPr/>
            </a:pPr>
            <a:fld id="{691E4CC0-3459-4F63-8C5C-A86731AAAA46}" type="slidenum">
              <a:rPr lang="en-US">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627472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0F5A415-E80F-426E-A9E8-D82F5FD9C8CE}" type="datetime1">
              <a:rPr lang="en-US">
                <a:solidFill>
                  <a:prstClr val="black">
                    <a:tint val="75000"/>
                  </a:prstClr>
                </a:solidFill>
              </a:rPr>
              <a:pPr>
                <a:defRPr/>
              </a:pPr>
              <a:t>6/13/2014</a:t>
            </a:fld>
            <a:endParaRPr lang="en-US">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sz="1400" b="1">
                <a:latin typeface="Times New Roman" pitchFamily="18" charset="0"/>
                <a:cs typeface="Times New Roman" pitchFamily="18" charset="0"/>
              </a:defRPr>
            </a:lvl1pPr>
          </a:lstStyle>
          <a:p>
            <a:pPr>
              <a:defRPr/>
            </a:pPr>
            <a:fld id="{A8BE7BCE-5BFB-4BAB-BBAE-984662E5B4C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4162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CFB7E6D-F872-4784-8322-DD0B9E4F795D}" type="datetime1">
              <a:rPr lang="en-US">
                <a:solidFill>
                  <a:prstClr val="black">
                    <a:tint val="75000"/>
                  </a:prstClr>
                </a:solidFill>
              </a:rPr>
              <a:pPr>
                <a:defRPr/>
              </a:pPr>
              <a:t>6/13/2014</a:t>
            </a:fld>
            <a:endParaRPr lang="en-US">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9F524B00-0819-4E92-B1EB-2183D82182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449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24E83A4-E2B0-4BDE-B472-4C46851D2933}" type="datetime1">
              <a:rPr lang="en-US">
                <a:solidFill>
                  <a:prstClr val="black">
                    <a:tint val="75000"/>
                  </a:prstClr>
                </a:solidFill>
              </a:rPr>
              <a:pPr>
                <a:defRPr/>
              </a:pPr>
              <a:t>6/13/2014</a:t>
            </a:fld>
            <a:endParaRPr lang="en-US">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6C298425-DD31-490E-9C48-E695B62965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0748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6F51A7CB-53A3-4F94-A9B1-CB6CCE39A76E}" type="datetime1">
              <a:rPr lang="en-US">
                <a:solidFill>
                  <a:prstClr val="black">
                    <a:tint val="75000"/>
                  </a:prstClr>
                </a:solidFill>
              </a:rPr>
              <a:pPr>
                <a:defRPr/>
              </a:pPr>
              <a:t>6/13/2014</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56490FD-2AD4-4D87-8F96-10D4054B34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8261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123374A0-CEC0-4829-9C3C-BB6E28F48061}" type="datetime1">
              <a:rPr lang="en-US">
                <a:solidFill>
                  <a:prstClr val="black">
                    <a:tint val="75000"/>
                  </a:prstClr>
                </a:solidFill>
              </a:rPr>
              <a:pPr>
                <a:defRPr/>
              </a:pPr>
              <a:t>6/13/2014</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CDBE4C0-D505-4CC3-8BBA-65065E66AA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0158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a:t>Title Text</a:t>
            </a:r>
          </a:p>
        </p:txBody>
      </p:sp>
      <p:sp>
        <p:nvSpPr>
          <p:cNvPr id="19" name="Shape 19"/>
          <p:cNvSpPr>
            <a:spLocks noGrp="1"/>
          </p:cNvSpPr>
          <p:nvPr>
            <p:ph type="body" idx="1"/>
          </p:nvPr>
        </p:nvSpPr>
        <p:spPr>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
        <p:nvSpPr>
          <p:cNvPr id="4" name="Espace réservé du numéro de diapositive 5"/>
          <p:cNvSpPr>
            <a:spLocks noGrp="1"/>
          </p:cNvSpPr>
          <p:nvPr>
            <p:ph type="sldNum" sz="quarter" idx="12"/>
          </p:nvPr>
        </p:nvSpPr>
        <p:spPr>
          <a:xfrm>
            <a:off x="7010400" y="6486824"/>
            <a:ext cx="2133600" cy="365125"/>
          </a:xfrm>
          <a:prstGeom prst="rect">
            <a:avLst/>
          </a:prstGeom>
        </p:spPr>
        <p:txBody>
          <a:bodyPr lIns="91435" tIns="45718" rIns="91435" bIns="45718"/>
          <a:lstStyle>
            <a:lvl1pPr algn="r">
              <a:defRPr sz="1400" b="1">
                <a:latin typeface="Times New Roman" pitchFamily="18" charset="0"/>
                <a:cs typeface="Times New Roman" pitchFamily="18" charset="0"/>
              </a:defRPr>
            </a:lvl1pPr>
          </a:lstStyle>
          <a:p>
            <a:pPr>
              <a:defRPr/>
            </a:pPr>
            <a:fld id="{A8BE7BCE-5BFB-4BAB-BBAE-984662E5B4C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48560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7019925" y="6381750"/>
            <a:ext cx="1905000" cy="349250"/>
          </a:xfrm>
          <a:prstGeom prst="rect">
            <a:avLst/>
          </a:prstGeom>
        </p:spPr>
        <p:txBody>
          <a:bodyPr/>
          <a:lstStyle>
            <a:lvl1pPr algn="r">
              <a:defRPr sz="1400"/>
            </a:lvl1pPr>
          </a:lstStyle>
          <a:p>
            <a:pPr fontAlgn="base">
              <a:spcBef>
                <a:spcPct val="0"/>
              </a:spcBef>
              <a:spcAft>
                <a:spcPct val="0"/>
              </a:spcAft>
              <a:defRPr/>
            </a:pPr>
            <a:fld id="{D5644A63-F423-4C3A-9D51-58291F9DFE32}" type="slidenum">
              <a:rPr lang="en-US">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27359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42988" y="1304925"/>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2050" y="1304925"/>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7019925" y="6381750"/>
            <a:ext cx="1905000" cy="349250"/>
          </a:xfrm>
          <a:prstGeom prst="rect">
            <a:avLst/>
          </a:prstGeom>
        </p:spPr>
        <p:txBody>
          <a:bodyPr/>
          <a:lstStyle>
            <a:lvl1pPr algn="r" rtl="1">
              <a:defRPr sz="1400"/>
            </a:lvl1pPr>
          </a:lstStyle>
          <a:p>
            <a:pPr fontAlgn="base">
              <a:spcBef>
                <a:spcPct val="0"/>
              </a:spcBef>
              <a:spcAft>
                <a:spcPct val="0"/>
              </a:spcAft>
              <a:defRPr/>
            </a:pPr>
            <a:fld id="{03E324D0-96C2-4F29-B917-96A96ECEE81F}" type="slidenum">
              <a:rPr lang="en-US">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529601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xfrm>
            <a:off x="7019925" y="6381750"/>
            <a:ext cx="1905000" cy="349250"/>
          </a:xfrm>
          <a:prstGeom prst="rect">
            <a:avLst/>
          </a:prstGeom>
        </p:spPr>
        <p:txBody>
          <a:bodyPr/>
          <a:lstStyle>
            <a:lvl1pPr algn="r" rtl="1">
              <a:defRPr sz="1400"/>
            </a:lvl1pPr>
          </a:lstStyle>
          <a:p>
            <a:pPr fontAlgn="base">
              <a:spcBef>
                <a:spcPct val="0"/>
              </a:spcBef>
              <a:spcAft>
                <a:spcPct val="0"/>
              </a:spcAft>
              <a:defRPr/>
            </a:pPr>
            <a:fld id="{F21A6890-B767-47D2-B268-BE93EA149EC1}" type="slidenum">
              <a:rPr lang="en-US">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40524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xfrm>
            <a:off x="7019925" y="6381750"/>
            <a:ext cx="1905000" cy="349250"/>
          </a:xfrm>
          <a:prstGeom prst="rect">
            <a:avLst/>
          </a:prstGeom>
        </p:spPr>
        <p:txBody>
          <a:bodyPr/>
          <a:lstStyle>
            <a:lvl1pPr algn="r" rtl="1">
              <a:defRPr sz="1400"/>
            </a:lvl1pPr>
          </a:lstStyle>
          <a:p>
            <a:pPr fontAlgn="base">
              <a:spcBef>
                <a:spcPct val="0"/>
              </a:spcBef>
              <a:spcAft>
                <a:spcPct val="0"/>
              </a:spcAft>
              <a:defRPr/>
            </a:pPr>
            <a:fld id="{77A05D01-D31A-4284-A69D-A38260FDED2E}" type="slidenum">
              <a:rPr lang="en-US">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79941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xfrm>
            <a:off x="7019925" y="6381750"/>
            <a:ext cx="1905000" cy="349250"/>
          </a:xfrm>
          <a:prstGeom prst="rect">
            <a:avLst/>
          </a:prstGeom>
        </p:spPr>
        <p:txBody>
          <a:bodyPr/>
          <a:lstStyle>
            <a:lvl1pPr algn="r" rtl="1">
              <a:defRPr sz="1400"/>
            </a:lvl1pPr>
          </a:lstStyle>
          <a:p>
            <a:pPr fontAlgn="base">
              <a:spcBef>
                <a:spcPct val="0"/>
              </a:spcBef>
              <a:spcAft>
                <a:spcPct val="0"/>
              </a:spcAft>
              <a:defRPr/>
            </a:pPr>
            <a:fld id="{D59B6EC8-AF5A-414E-A374-A0BEB1267747}" type="slidenum">
              <a:rPr lang="en-US">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53777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7019925" y="6381750"/>
            <a:ext cx="1905000" cy="349250"/>
          </a:xfrm>
          <a:prstGeom prst="rect">
            <a:avLst/>
          </a:prstGeom>
        </p:spPr>
        <p:txBody>
          <a:bodyPr/>
          <a:lstStyle>
            <a:lvl1pPr algn="r" rtl="1">
              <a:defRPr sz="1400"/>
            </a:lvl1pPr>
          </a:lstStyle>
          <a:p>
            <a:pPr fontAlgn="base">
              <a:spcBef>
                <a:spcPct val="0"/>
              </a:spcBef>
              <a:spcAft>
                <a:spcPct val="0"/>
              </a:spcAft>
              <a:defRPr/>
            </a:pPr>
            <a:fld id="{1B3AE077-81F2-4BD2-8ED2-EA496F04ED0C}" type="slidenum">
              <a:rPr lang="en-US">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65572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7019925" y="6381750"/>
            <a:ext cx="1905000" cy="349250"/>
          </a:xfrm>
          <a:prstGeom prst="rect">
            <a:avLst/>
          </a:prstGeom>
        </p:spPr>
        <p:txBody>
          <a:bodyPr/>
          <a:lstStyle>
            <a:lvl1pPr algn="r" rtl="1">
              <a:defRPr sz="1400"/>
            </a:lvl1pPr>
          </a:lstStyle>
          <a:p>
            <a:pPr fontAlgn="base">
              <a:spcBef>
                <a:spcPct val="0"/>
              </a:spcBef>
              <a:spcAft>
                <a:spcPct val="0"/>
              </a:spcAft>
              <a:defRPr/>
            </a:pPr>
            <a:fld id="{19D458FD-4166-453A-A5A5-4A0B81E871C0}" type="slidenum">
              <a:rPr lang="en-US">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4107627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42988" y="225425"/>
            <a:ext cx="77057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42988" y="1304925"/>
            <a:ext cx="77057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1042988" y="6308725"/>
            <a:ext cx="1838325"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000">
                <a:latin typeface="+mn-lt"/>
              </a:defRPr>
            </a:lvl1pPr>
          </a:lstStyle>
          <a:p>
            <a:pPr fontAlgn="base">
              <a:spcBef>
                <a:spcPct val="0"/>
              </a:spcBef>
              <a:spcAft>
                <a:spcPct val="0"/>
              </a:spcAft>
              <a:defRPr/>
            </a:pPr>
            <a:endParaRPr lang="en-US">
              <a:solidFill>
                <a:srgbClr val="000000"/>
              </a:solidFill>
            </a:endParaRPr>
          </a:p>
        </p:txBody>
      </p:sp>
      <p:sp>
        <p:nvSpPr>
          <p:cNvPr id="22533" name="Rectangle 5"/>
          <p:cNvSpPr>
            <a:spLocks noGrp="1" noChangeArrowheads="1"/>
          </p:cNvSpPr>
          <p:nvPr>
            <p:ph type="ftr" sz="quarter" idx="3"/>
          </p:nvPr>
        </p:nvSpPr>
        <p:spPr bwMode="auto">
          <a:xfrm>
            <a:off x="3054350" y="6464300"/>
            <a:ext cx="36369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fontAlgn="base">
              <a:spcBef>
                <a:spcPct val="0"/>
              </a:spcBef>
              <a:spcAft>
                <a:spcPct val="0"/>
              </a:spcAft>
              <a:defRPr/>
            </a:pPr>
            <a:r>
              <a:rPr lang="he-IL">
                <a:solidFill>
                  <a:srgbClr val="000000"/>
                </a:solidFill>
              </a:rPr>
              <a:t>סמינר ט"ל 2011</a:t>
            </a:r>
            <a:endParaRPr lang="en-US" dirty="0">
              <a:solidFill>
                <a:srgbClr val="000000"/>
              </a:solidFill>
            </a:endParaRPr>
          </a:p>
        </p:txBody>
      </p:sp>
    </p:spTree>
    <p:extLst>
      <p:ext uri="{BB962C8B-B14F-4D97-AF65-F5344CB8AC3E}">
        <p14:creationId xmlns:p14="http://schemas.microsoft.com/office/powerpoint/2010/main" val="1903519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Century Schoolbook" pitchFamily="18" charset="0"/>
          <a:cs typeface="Times New Roman" pitchFamily="18" charset="0"/>
        </a:defRPr>
      </a:lvl2pPr>
      <a:lvl3pPr algn="l" rtl="0" eaLnBrk="0" fontAlgn="base" hangingPunct="0">
        <a:spcBef>
          <a:spcPct val="0"/>
        </a:spcBef>
        <a:spcAft>
          <a:spcPct val="0"/>
        </a:spcAft>
        <a:defRPr sz="3200">
          <a:solidFill>
            <a:schemeClr val="tx1"/>
          </a:solidFill>
          <a:latin typeface="Century Schoolbook" pitchFamily="18" charset="0"/>
          <a:cs typeface="Times New Roman" pitchFamily="18" charset="0"/>
        </a:defRPr>
      </a:lvl3pPr>
      <a:lvl4pPr algn="l" rtl="0" eaLnBrk="0" fontAlgn="base" hangingPunct="0">
        <a:spcBef>
          <a:spcPct val="0"/>
        </a:spcBef>
        <a:spcAft>
          <a:spcPct val="0"/>
        </a:spcAft>
        <a:defRPr sz="3200">
          <a:solidFill>
            <a:schemeClr val="tx1"/>
          </a:solidFill>
          <a:latin typeface="Century Schoolbook" pitchFamily="18" charset="0"/>
          <a:cs typeface="Times New Roman" pitchFamily="18" charset="0"/>
        </a:defRPr>
      </a:lvl4pPr>
      <a:lvl5pPr algn="l" rtl="0" eaLnBrk="0" fontAlgn="base" hangingPunct="0">
        <a:spcBef>
          <a:spcPct val="0"/>
        </a:spcBef>
        <a:spcAft>
          <a:spcPct val="0"/>
        </a:spcAft>
        <a:defRPr sz="3200">
          <a:solidFill>
            <a:schemeClr val="tx1"/>
          </a:solidFill>
          <a:latin typeface="Century Schoolbook" pitchFamily="18" charset="0"/>
          <a:cs typeface="Times New Roman" pitchFamily="18" charset="0"/>
        </a:defRPr>
      </a:lvl5pPr>
      <a:lvl6pPr marL="4572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en-US"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97C847D-DD3B-4AF5-B25B-5E548D7642FE}" type="datetime1">
              <a:rPr lang="en-US">
                <a:solidFill>
                  <a:prstClr val="black">
                    <a:tint val="75000"/>
                  </a:prstClr>
                </a:solidFill>
              </a:rPr>
              <a:pPr>
                <a:defRPr/>
              </a:pPr>
              <a:t>6/13/2014</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A6520D3-A4F8-4143-A23D-092DC47C35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462751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0.xml"/><Relationship Id="rId1" Type="http://schemas.openxmlformats.org/officeDocument/2006/relationships/vmlDrawing" Target="../drawings/vmlDrawing2.vml"/><Relationship Id="rId4" Type="http://schemas.openxmlformats.org/officeDocument/2006/relationships/image" Target="../media/image27.wmf"/></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oleObject" Target="../embeddings/oleObject3.bin"/><Relationship Id="rId7" Type="http://schemas.openxmlformats.org/officeDocument/2006/relationships/image" Target="../media/image31.png"/><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image" Target="../media/image29.emf"/><Relationship Id="rId11" Type="http://schemas.openxmlformats.org/officeDocument/2006/relationships/image" Target="../media/image32.png"/><Relationship Id="rId5" Type="http://schemas.openxmlformats.org/officeDocument/2006/relationships/oleObject" Target="../embeddings/oleObject4.bin"/><Relationship Id="rId10" Type="http://schemas.openxmlformats.org/officeDocument/2006/relationships/image" Target="../media/image30.emf"/><Relationship Id="rId4" Type="http://schemas.openxmlformats.org/officeDocument/2006/relationships/image" Target="../media/image28.emf"/><Relationship Id="rId9"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oleObject" Target="../embeddings/oleObject6.bin"/><Relationship Id="rId7" Type="http://schemas.openxmlformats.org/officeDocument/2006/relationships/image" Target="../media/image36.emf"/><Relationship Id="rId2" Type="http://schemas.openxmlformats.org/officeDocument/2006/relationships/slideLayout" Target="../slideLayouts/slideLayout20.xml"/><Relationship Id="rId1" Type="http://schemas.openxmlformats.org/officeDocument/2006/relationships/vmlDrawing" Target="../drawings/vmlDrawing4.vml"/><Relationship Id="rId6" Type="http://schemas.openxmlformats.org/officeDocument/2006/relationships/image" Target="../media/image34.wmf"/><Relationship Id="rId11" Type="http://schemas.openxmlformats.org/officeDocument/2006/relationships/image" Target="../media/image35.wmf"/><Relationship Id="rId5" Type="http://schemas.openxmlformats.org/officeDocument/2006/relationships/oleObject" Target="../embeddings/oleObject7.bin"/><Relationship Id="rId10" Type="http://schemas.openxmlformats.org/officeDocument/2006/relationships/oleObject" Target="../embeddings/oleObject8.bin"/><Relationship Id="rId4" Type="http://schemas.openxmlformats.org/officeDocument/2006/relationships/image" Target="../media/image29.emf"/><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9.bin"/><Relationship Id="rId7" Type="http://schemas.openxmlformats.org/officeDocument/2006/relationships/image" Target="../media/image40.emf"/><Relationship Id="rId12" Type="http://schemas.openxmlformats.org/officeDocument/2006/relationships/image" Target="../media/image36.emf"/><Relationship Id="rId2" Type="http://schemas.openxmlformats.org/officeDocument/2006/relationships/slideLayout" Target="../slideLayouts/slideLayout20.xml"/><Relationship Id="rId1" Type="http://schemas.openxmlformats.org/officeDocument/2006/relationships/vmlDrawing" Target="../drawings/vmlDrawing5.vml"/><Relationship Id="rId6" Type="http://schemas.openxmlformats.org/officeDocument/2006/relationships/image" Target="../media/image39.wmf"/><Relationship Id="rId11" Type="http://schemas.openxmlformats.org/officeDocument/2006/relationships/image" Target="../media/image34.wmf"/><Relationship Id="rId5" Type="http://schemas.openxmlformats.org/officeDocument/2006/relationships/oleObject" Target="../embeddings/oleObject10.bin"/><Relationship Id="rId10" Type="http://schemas.openxmlformats.org/officeDocument/2006/relationships/oleObject" Target="../embeddings/oleObject12.bin"/><Relationship Id="rId4" Type="http://schemas.openxmlformats.org/officeDocument/2006/relationships/image" Target="../media/image30.emf"/><Relationship Id="rId9" Type="http://schemas.openxmlformats.org/officeDocument/2006/relationships/image" Target="../media/image2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5.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0.xml"/><Relationship Id="rId1" Type="http://schemas.openxmlformats.org/officeDocument/2006/relationships/vmlDrawing" Target="../drawings/vmlDrawing6.vml"/><Relationship Id="rId6" Type="http://schemas.openxmlformats.org/officeDocument/2006/relationships/image" Target="../media/image45.emf"/><Relationship Id="rId5" Type="http://schemas.openxmlformats.org/officeDocument/2006/relationships/image" Target="../media/image44.png"/><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8" Type="http://schemas.openxmlformats.org/officeDocument/2006/relationships/image" Target="../media/image49.emf"/><Relationship Id="rId13" Type="http://schemas.openxmlformats.org/officeDocument/2006/relationships/oleObject" Target="../embeddings/oleObject19.bin"/><Relationship Id="rId18" Type="http://schemas.openxmlformats.org/officeDocument/2006/relationships/image" Target="../media/image54.emf"/><Relationship Id="rId26" Type="http://schemas.openxmlformats.org/officeDocument/2006/relationships/image" Target="../media/image58.emf"/><Relationship Id="rId3" Type="http://schemas.openxmlformats.org/officeDocument/2006/relationships/oleObject" Target="../embeddings/oleObject14.bin"/><Relationship Id="rId21" Type="http://schemas.openxmlformats.org/officeDocument/2006/relationships/oleObject" Target="../embeddings/oleObject23.bin"/><Relationship Id="rId7" Type="http://schemas.openxmlformats.org/officeDocument/2006/relationships/oleObject" Target="../embeddings/oleObject16.bin"/><Relationship Id="rId12" Type="http://schemas.openxmlformats.org/officeDocument/2006/relationships/image" Target="../media/image51.emf"/><Relationship Id="rId17" Type="http://schemas.openxmlformats.org/officeDocument/2006/relationships/oleObject" Target="../embeddings/oleObject21.bin"/><Relationship Id="rId25" Type="http://schemas.openxmlformats.org/officeDocument/2006/relationships/oleObject" Target="../embeddings/oleObject25.bin"/><Relationship Id="rId2" Type="http://schemas.openxmlformats.org/officeDocument/2006/relationships/slideLayout" Target="../slideLayouts/slideLayout20.xml"/><Relationship Id="rId16" Type="http://schemas.openxmlformats.org/officeDocument/2006/relationships/image" Target="../media/image53.emf"/><Relationship Id="rId20" Type="http://schemas.openxmlformats.org/officeDocument/2006/relationships/image" Target="../media/image55.emf"/><Relationship Id="rId1" Type="http://schemas.openxmlformats.org/officeDocument/2006/relationships/vmlDrawing" Target="../drawings/vmlDrawing7.vml"/><Relationship Id="rId6" Type="http://schemas.openxmlformats.org/officeDocument/2006/relationships/image" Target="../media/image48.emf"/><Relationship Id="rId11" Type="http://schemas.openxmlformats.org/officeDocument/2006/relationships/oleObject" Target="../embeddings/oleObject18.bin"/><Relationship Id="rId24" Type="http://schemas.openxmlformats.org/officeDocument/2006/relationships/image" Target="../media/image57.emf"/><Relationship Id="rId5"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oleObject" Target="../embeddings/oleObject24.bin"/><Relationship Id="rId28" Type="http://schemas.openxmlformats.org/officeDocument/2006/relationships/image" Target="../media/image59.emf"/><Relationship Id="rId10" Type="http://schemas.openxmlformats.org/officeDocument/2006/relationships/image" Target="../media/image50.emf"/><Relationship Id="rId19" Type="http://schemas.openxmlformats.org/officeDocument/2006/relationships/oleObject" Target="../embeddings/oleObject22.bin"/><Relationship Id="rId4" Type="http://schemas.openxmlformats.org/officeDocument/2006/relationships/image" Target="../media/image47.emf"/><Relationship Id="rId9" Type="http://schemas.openxmlformats.org/officeDocument/2006/relationships/oleObject" Target="../embeddings/oleObject17.bin"/><Relationship Id="rId14" Type="http://schemas.openxmlformats.org/officeDocument/2006/relationships/image" Target="../media/image52.emf"/><Relationship Id="rId22" Type="http://schemas.openxmlformats.org/officeDocument/2006/relationships/image" Target="../media/image56.emf"/><Relationship Id="rId27" Type="http://schemas.openxmlformats.org/officeDocument/2006/relationships/oleObject" Target="../embeddings/oleObject2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0.xml"/><Relationship Id="rId1" Type="http://schemas.openxmlformats.org/officeDocument/2006/relationships/vmlDrawing" Target="../drawings/vmlDrawing8.vml"/><Relationship Id="rId4" Type="http://schemas.openxmlformats.org/officeDocument/2006/relationships/image" Target="../media/image61.emf"/></Relationships>
</file>

<file path=ppt/slides/_rels/slide32.xml.rels><?xml version="1.0" encoding="UTF-8" standalone="yes"?>
<Relationships xmlns="http://schemas.openxmlformats.org/package/2006/relationships"><Relationship Id="rId8" Type="http://schemas.openxmlformats.org/officeDocument/2006/relationships/image" Target="../media/image65.emf"/><Relationship Id="rId13" Type="http://schemas.openxmlformats.org/officeDocument/2006/relationships/image" Target="../media/image70.emf"/><Relationship Id="rId3" Type="http://schemas.openxmlformats.org/officeDocument/2006/relationships/image" Target="../media/image62.emf"/><Relationship Id="rId7" Type="http://schemas.openxmlformats.org/officeDocument/2006/relationships/image" Target="../media/image64.emf"/><Relationship Id="rId12" Type="http://schemas.openxmlformats.org/officeDocument/2006/relationships/image" Target="../media/image69.emf"/><Relationship Id="rId2" Type="http://schemas.openxmlformats.org/officeDocument/2006/relationships/image" Target="../media/image62.png"/><Relationship Id="rId1" Type="http://schemas.openxmlformats.org/officeDocument/2006/relationships/slideLayout" Target="../slideLayouts/slideLayout20.xml"/><Relationship Id="rId6" Type="http://schemas.openxmlformats.org/officeDocument/2006/relationships/image" Target="../media/image63.emf"/><Relationship Id="rId11" Type="http://schemas.openxmlformats.org/officeDocument/2006/relationships/image" Target="../media/image68.emf"/><Relationship Id="rId5" Type="http://schemas.openxmlformats.org/officeDocument/2006/relationships/image" Target="../media/image65.png"/><Relationship Id="rId10" Type="http://schemas.openxmlformats.org/officeDocument/2006/relationships/image" Target="../media/image67.emf"/><Relationship Id="rId4" Type="http://schemas.openxmlformats.org/officeDocument/2006/relationships/image" Target="../media/image64.png"/><Relationship Id="rId9" Type="http://schemas.openxmlformats.org/officeDocument/2006/relationships/image" Target="../media/image66.emf"/><Relationship Id="rId14" Type="http://schemas.openxmlformats.org/officeDocument/2006/relationships/image" Target="../media/image7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7.png"/><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7" descr="http://www.amigifted.com/gifted-photo-gallery/images/thumbs/logical-thin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3188" y="4311650"/>
            <a:ext cx="1331912"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2"/>
          <p:cNvSpPr txBox="1">
            <a:spLocks noChangeArrowheads="1"/>
          </p:cNvSpPr>
          <p:nvPr/>
        </p:nvSpPr>
        <p:spPr bwMode="auto">
          <a:xfrm>
            <a:off x="1719540" y="0"/>
            <a:ext cx="704064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fontAlgn="base" hangingPunct="1">
              <a:spcBef>
                <a:spcPct val="0"/>
              </a:spcBef>
              <a:spcAft>
                <a:spcPct val="0"/>
              </a:spcAft>
            </a:pPr>
            <a:r>
              <a:rPr lang="en-US" sz="2800" b="1" dirty="0" smtClean="0">
                <a:solidFill>
                  <a:srgbClr val="000000"/>
                </a:solidFill>
              </a:rPr>
              <a:t>Properties </a:t>
            </a:r>
            <a:r>
              <a:rPr lang="en-US" sz="2800" b="1" dirty="0">
                <a:solidFill>
                  <a:srgbClr val="000000"/>
                </a:solidFill>
              </a:rPr>
              <a:t>of Boolean functions in Cognitive </a:t>
            </a:r>
            <a:endParaRPr lang="en-US" sz="2800" b="1" dirty="0" smtClean="0">
              <a:solidFill>
                <a:srgbClr val="000000"/>
              </a:solidFill>
            </a:endParaRPr>
          </a:p>
          <a:p>
            <a:pPr algn="ctr" eaLnBrk="1" fontAlgn="base" hangingPunct="1">
              <a:spcBef>
                <a:spcPct val="0"/>
              </a:spcBef>
              <a:spcAft>
                <a:spcPct val="0"/>
              </a:spcAft>
            </a:pPr>
            <a:r>
              <a:rPr lang="en-US" sz="2800" b="1" dirty="0" smtClean="0">
                <a:solidFill>
                  <a:srgbClr val="000000"/>
                </a:solidFill>
              </a:rPr>
              <a:t>Complexity </a:t>
            </a:r>
            <a:r>
              <a:rPr lang="en-US" sz="2800" b="1" dirty="0">
                <a:solidFill>
                  <a:srgbClr val="000000"/>
                </a:solidFill>
              </a:rPr>
              <a:t>Measure</a:t>
            </a:r>
          </a:p>
          <a:p>
            <a:pPr algn="ctr" eaLnBrk="1" fontAlgn="base" hangingPunct="1">
              <a:spcBef>
                <a:spcPct val="0"/>
              </a:spcBef>
              <a:spcAft>
                <a:spcPct val="0"/>
              </a:spcAft>
            </a:pPr>
            <a:endParaRPr lang="en-US" sz="2800" b="1" dirty="0">
              <a:solidFill>
                <a:srgbClr val="000000"/>
              </a:solidFill>
            </a:endParaRPr>
          </a:p>
        </p:txBody>
      </p:sp>
      <p:sp>
        <p:nvSpPr>
          <p:cNvPr id="15365" name="Rectangle 3"/>
          <p:cNvSpPr>
            <a:spLocks noChangeArrowheads="1"/>
          </p:cNvSpPr>
          <p:nvPr/>
        </p:nvSpPr>
        <p:spPr bwMode="auto">
          <a:xfrm>
            <a:off x="3030622" y="2403475"/>
            <a:ext cx="50449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sz="2800" b="1" dirty="0">
                <a:solidFill>
                  <a:srgbClr val="000000"/>
                </a:solidFill>
                <a:latin typeface="Times New Roman" pitchFamily="18" charset="0"/>
              </a:rPr>
              <a:t>Gabriel </a:t>
            </a:r>
            <a:r>
              <a:rPr lang="en-US" sz="2800" b="1" dirty="0" err="1" smtClean="0">
                <a:solidFill>
                  <a:srgbClr val="000000"/>
                </a:solidFill>
                <a:latin typeface="Times New Roman" pitchFamily="18" charset="0"/>
              </a:rPr>
              <a:t>Shafat</a:t>
            </a:r>
            <a:r>
              <a:rPr lang="en-US" sz="2800" b="1" dirty="0" smtClean="0">
                <a:solidFill>
                  <a:srgbClr val="000000"/>
                </a:solidFill>
                <a:latin typeface="Times New Roman" pitchFamily="18" charset="0"/>
              </a:rPr>
              <a:t>, Prof. </a:t>
            </a:r>
            <a:r>
              <a:rPr lang="en-US" sz="2800" b="1" dirty="0" err="1" smtClean="0">
                <a:solidFill>
                  <a:srgbClr val="000000"/>
                </a:solidFill>
                <a:latin typeface="Times New Roman" pitchFamily="18" charset="0"/>
              </a:rPr>
              <a:t>Ilya</a:t>
            </a:r>
            <a:r>
              <a:rPr lang="en-US" sz="2800" b="1" dirty="0" smtClean="0">
                <a:solidFill>
                  <a:srgbClr val="000000"/>
                </a:solidFill>
                <a:latin typeface="Times New Roman" pitchFamily="18" charset="0"/>
              </a:rPr>
              <a:t> </a:t>
            </a:r>
            <a:r>
              <a:rPr lang="en-US" sz="2800" b="1" dirty="0">
                <a:solidFill>
                  <a:srgbClr val="000000"/>
                </a:solidFill>
                <a:latin typeface="Times New Roman" pitchFamily="18" charset="0"/>
              </a:rPr>
              <a:t>Levin</a:t>
            </a:r>
          </a:p>
        </p:txBody>
      </p:sp>
      <p:sp>
        <p:nvSpPr>
          <p:cNvPr id="5" name="Rectangle 4"/>
          <p:cNvSpPr/>
          <p:nvPr/>
        </p:nvSpPr>
        <p:spPr>
          <a:xfrm>
            <a:off x="2657475" y="3030538"/>
            <a:ext cx="6391275" cy="830262"/>
          </a:xfrm>
          <a:prstGeom prst="rect">
            <a:avLst/>
          </a:prstGeom>
        </p:spPr>
        <p:txBody>
          <a:bodyPr>
            <a:spAutoFit/>
          </a:bodyPr>
          <a:lstStyle/>
          <a:p>
            <a:pPr algn="ctr" fontAlgn="base">
              <a:spcBef>
                <a:spcPct val="0"/>
              </a:spcBef>
              <a:spcAft>
                <a:spcPct val="0"/>
              </a:spcAft>
              <a:defRPr/>
            </a:pPr>
            <a:r>
              <a:rPr lang="en-US" sz="2400" i="1" dirty="0">
                <a:solidFill>
                  <a:srgbClr val="000000"/>
                </a:solidFill>
              </a:rPr>
              <a:t>School of Education, Tel Aviv University</a:t>
            </a:r>
          </a:p>
          <a:p>
            <a:pPr algn="ctr" fontAlgn="base">
              <a:spcBef>
                <a:spcPct val="0"/>
              </a:spcBef>
              <a:spcAft>
                <a:spcPct val="0"/>
              </a:spcAft>
              <a:defRPr/>
            </a:pPr>
            <a:endParaRPr lang="en-US" sz="2400" dirty="0">
              <a:solidFill>
                <a:srgbClr val="000000"/>
              </a:solidFill>
            </a:endParaRPr>
          </a:p>
        </p:txBody>
      </p:sp>
      <p:sp>
        <p:nvSpPr>
          <p:cNvPr id="7" name="Rectangle 2"/>
          <p:cNvSpPr>
            <a:spLocks noChangeArrowheads="1"/>
          </p:cNvSpPr>
          <p:nvPr/>
        </p:nvSpPr>
        <p:spPr bwMode="auto">
          <a:xfrm>
            <a:off x="990600" y="6022458"/>
            <a:ext cx="7858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defRPr/>
            </a:pPr>
            <a:r>
              <a:rPr lang="en-US" b="1" i="1" dirty="0" smtClean="0">
                <a:solidFill>
                  <a:srgbClr val="002060"/>
                </a:solidFill>
              </a:rPr>
              <a:t>The 2</a:t>
            </a:r>
            <a:r>
              <a:rPr lang="en-US" b="1" i="1" baseline="30000" dirty="0" smtClean="0">
                <a:solidFill>
                  <a:srgbClr val="002060"/>
                </a:solidFill>
              </a:rPr>
              <a:t>nd</a:t>
            </a:r>
            <a:r>
              <a:rPr lang="en-US" b="1" i="1" dirty="0" smtClean="0">
                <a:solidFill>
                  <a:srgbClr val="002060"/>
                </a:solidFill>
              </a:rPr>
              <a:t> Prague Embedded Systems Workshop</a:t>
            </a:r>
            <a:endParaRPr lang="en-US" b="1" i="1" dirty="0">
              <a:solidFill>
                <a:srgbClr val="002060"/>
              </a:solidFill>
            </a:endParaRPr>
          </a:p>
        </p:txBody>
      </p:sp>
    </p:spTree>
    <p:extLst>
      <p:ext uri="{BB962C8B-B14F-4D97-AF65-F5344CB8AC3E}">
        <p14:creationId xmlns:p14="http://schemas.microsoft.com/office/powerpoint/2010/main" val="2068802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10</a:t>
            </a:fld>
            <a:endParaRPr lang="en-US">
              <a:solidFill>
                <a:prstClr val="black">
                  <a:tint val="75000"/>
                </a:prstClr>
              </a:solidFill>
            </a:endParaRPr>
          </a:p>
        </p:txBody>
      </p:sp>
      <p:sp>
        <p:nvSpPr>
          <p:cNvPr id="5" name="Rectangle 4"/>
          <p:cNvSpPr/>
          <p:nvPr/>
        </p:nvSpPr>
        <p:spPr>
          <a:xfrm>
            <a:off x="228600" y="0"/>
            <a:ext cx="8458200" cy="646331"/>
          </a:xfrm>
          <a:prstGeom prst="rect">
            <a:avLst/>
          </a:prstGeom>
        </p:spPr>
        <p:txBody>
          <a:bodyPr wrap="square">
            <a:spAutoFit/>
          </a:bodyPr>
          <a:lstStyle/>
          <a:p>
            <a:pPr algn="ctr" fontAlgn="base">
              <a:spcBef>
                <a:spcPct val="0"/>
              </a:spcBef>
              <a:spcAft>
                <a:spcPct val="0"/>
              </a:spcAft>
            </a:pPr>
            <a:r>
              <a:rPr lang="en-US" sz="3600" b="1" dirty="0">
                <a:latin typeface="Times New Roman" panose="02020603050405020304" pitchFamily="18" charset="0"/>
                <a:ea typeface="Hoefler Text"/>
                <a:cs typeface="Times New Roman" panose="02020603050405020304" pitchFamily="18" charset="0"/>
                <a:sym typeface="Hoefler Text"/>
              </a:rPr>
              <a:t>Mathematical Complexity </a:t>
            </a:r>
            <a:endParaRPr lang="en-US" sz="3600" b="1" dirty="0">
              <a:solidFill>
                <a:prstClr val="black"/>
              </a:solidFill>
              <a:latin typeface="Times New Roman" pitchFamily="18" charset="0"/>
              <a:cs typeface="Times New Roman" pitchFamily="18" charset="0"/>
            </a:endParaRPr>
          </a:p>
        </p:txBody>
      </p:sp>
      <p:sp>
        <p:nvSpPr>
          <p:cNvPr id="6" name="Rectangle 5"/>
          <p:cNvSpPr/>
          <p:nvPr/>
        </p:nvSpPr>
        <p:spPr>
          <a:xfrm>
            <a:off x="304800" y="1295400"/>
            <a:ext cx="8305800" cy="3929281"/>
          </a:xfrm>
          <a:prstGeom prst="rect">
            <a:avLst/>
          </a:prstGeom>
        </p:spPr>
        <p:txBody>
          <a:bodyPr wrap="square">
            <a:spAutoFit/>
          </a:bodyPr>
          <a:lstStyle/>
          <a:p>
            <a:pPr marL="685800" lvl="1" indent="-685800" defTabSz="812403">
              <a:lnSpc>
                <a:spcPct val="130000"/>
              </a:lnSpc>
              <a:spcBef>
                <a:spcPts val="2800"/>
              </a:spcBef>
              <a:buSzPct val="125000"/>
              <a:buFont typeface="Arial" panose="020B0604020202020204" pitchFamily="34" charset="0"/>
              <a:buChar char="•"/>
              <a:defRPr sz="1800"/>
            </a:pPr>
            <a:r>
              <a:rPr lang="en-US" sz="2400" b="1" dirty="0">
                <a:effectLst>
                  <a:outerShdw blurRad="22606" dist="22606" dir="2700000" rotWithShape="0">
                    <a:srgbClr val="FFFFFF">
                      <a:alpha val="75000"/>
                    </a:srgbClr>
                  </a:outerShdw>
                </a:effectLst>
                <a:latin typeface="Times New Roman" panose="02020603050405020304" pitchFamily="18" charset="0"/>
                <a:ea typeface="Hoefler Text"/>
                <a:cs typeface="Times New Roman" panose="02020603050405020304" pitchFamily="18" charset="0"/>
                <a:sym typeface="Hoefler Text"/>
              </a:rPr>
              <a:t>Information complexity </a:t>
            </a:r>
            <a:r>
              <a:rPr lang="en-US" sz="2400" b="1" dirty="0" smtClean="0">
                <a:effectLst>
                  <a:outerShdw blurRad="22606" dist="22606" dir="2700000" rotWithShape="0">
                    <a:srgbClr val="FFFFFF">
                      <a:alpha val="75000"/>
                    </a:srgbClr>
                  </a:outerShdw>
                </a:effectLst>
                <a:latin typeface="Times New Roman" panose="02020603050405020304" pitchFamily="18" charset="0"/>
                <a:ea typeface="Hoefler Text"/>
                <a:cs typeface="Times New Roman" panose="02020603050405020304" pitchFamily="18" charset="0"/>
                <a:sym typeface="Hoefler Text"/>
              </a:rPr>
              <a:t>– Shannon</a:t>
            </a:r>
          </a:p>
          <a:p>
            <a:pPr marL="0" lvl="1" defTabSz="812403">
              <a:lnSpc>
                <a:spcPct val="130000"/>
              </a:lnSpc>
              <a:spcBef>
                <a:spcPts val="2800"/>
              </a:spcBef>
              <a:buSzPct val="125000"/>
              <a:defRPr sz="1800"/>
            </a:pPr>
            <a:r>
              <a:rPr lang="en-US" sz="2400" b="1" dirty="0">
                <a:effectLst>
                  <a:outerShdw blurRad="22606" dist="22606" dir="2700000" rotWithShape="0">
                    <a:srgbClr val="FFFFFF">
                      <a:alpha val="75000"/>
                    </a:srgbClr>
                  </a:outerShdw>
                </a:effectLst>
                <a:latin typeface="Times New Roman" panose="02020603050405020304" pitchFamily="18" charset="0"/>
                <a:ea typeface="Hoefler Text"/>
                <a:cs typeface="Times New Roman" panose="02020603050405020304" pitchFamily="18" charset="0"/>
                <a:sym typeface="Hoefler Text"/>
              </a:rPr>
              <a:t>	</a:t>
            </a:r>
            <a:r>
              <a:rPr lang="en-US" sz="2400" dirty="0" smtClean="0">
                <a:effectLst>
                  <a:outerShdw blurRad="22606" dist="22606" dir="2700000" rotWithShape="0">
                    <a:srgbClr val="FFFFFF">
                      <a:alpha val="75000"/>
                    </a:srgbClr>
                  </a:outerShdw>
                </a:effectLst>
                <a:latin typeface="Times New Roman" panose="02020603050405020304" pitchFamily="18" charset="0"/>
                <a:ea typeface="Hoefler Text"/>
                <a:cs typeface="Times New Roman" panose="02020603050405020304" pitchFamily="18" charset="0"/>
                <a:sym typeface="Hoefler Text"/>
              </a:rPr>
              <a:t>Almost </a:t>
            </a:r>
            <a:r>
              <a:rPr lang="en-US" sz="2400" dirty="0">
                <a:effectLst>
                  <a:outerShdw blurRad="22606" dist="22606" dir="2700000" rotWithShape="0">
                    <a:srgbClr val="FFFFFF">
                      <a:alpha val="75000"/>
                    </a:srgbClr>
                  </a:outerShdw>
                </a:effectLst>
                <a:latin typeface="Times New Roman" panose="02020603050405020304" pitchFamily="18" charset="0"/>
                <a:ea typeface="Hoefler Text"/>
                <a:cs typeface="Times New Roman" panose="02020603050405020304" pitchFamily="18" charset="0"/>
                <a:sym typeface="Hoefler Text"/>
              </a:rPr>
              <a:t>all functions are hard, but we don’t have any </a:t>
            </a:r>
            <a:r>
              <a:rPr lang="en-US" sz="2400" dirty="0" smtClean="0">
                <a:effectLst>
                  <a:outerShdw blurRad="22606" dist="22606" dir="2700000" rotWithShape="0">
                    <a:srgbClr val="FFFFFF">
                      <a:alpha val="75000"/>
                    </a:srgbClr>
                  </a:outerShdw>
                </a:effectLst>
                <a:latin typeface="Times New Roman" panose="02020603050405020304" pitchFamily="18" charset="0"/>
                <a:ea typeface="Hoefler Text"/>
                <a:cs typeface="Times New Roman" panose="02020603050405020304" pitchFamily="18" charset="0"/>
                <a:sym typeface="Hoefler Text"/>
              </a:rPr>
              <a:t>bad</a:t>
            </a:r>
          </a:p>
          <a:p>
            <a:pPr marL="0" lvl="1" defTabSz="812403">
              <a:lnSpc>
                <a:spcPct val="130000"/>
              </a:lnSpc>
              <a:spcBef>
                <a:spcPts val="2800"/>
              </a:spcBef>
              <a:buSzPct val="125000"/>
              <a:defRPr sz="1800"/>
            </a:pPr>
            <a:r>
              <a:rPr lang="en-US" sz="2400" dirty="0">
                <a:effectLst>
                  <a:outerShdw blurRad="22606" dist="22606" dir="2700000" rotWithShape="0">
                    <a:srgbClr val="FFFFFF">
                      <a:alpha val="75000"/>
                    </a:srgbClr>
                  </a:outerShdw>
                </a:effectLst>
                <a:latin typeface="Times New Roman" panose="02020603050405020304" pitchFamily="18" charset="0"/>
                <a:ea typeface="Hoefler Text"/>
                <a:cs typeface="Times New Roman" panose="02020603050405020304" pitchFamily="18" charset="0"/>
                <a:sym typeface="Hoefler Text"/>
              </a:rPr>
              <a:t>	</a:t>
            </a:r>
            <a:r>
              <a:rPr lang="en-US" sz="2400" dirty="0" smtClean="0">
                <a:effectLst>
                  <a:outerShdw blurRad="22606" dist="22606" dir="2700000" rotWithShape="0">
                    <a:srgbClr val="FFFFFF">
                      <a:alpha val="75000"/>
                    </a:srgbClr>
                  </a:outerShdw>
                </a:effectLst>
                <a:latin typeface="Times New Roman" panose="02020603050405020304" pitchFamily="18" charset="0"/>
                <a:ea typeface="Hoefler Text"/>
                <a:cs typeface="Times New Roman" panose="02020603050405020304" pitchFamily="18" charset="0"/>
                <a:sym typeface="Hoefler Text"/>
              </a:rPr>
              <a:t>examples</a:t>
            </a:r>
            <a:endParaRPr lang="en-US" sz="2400" dirty="0">
              <a:effectLst>
                <a:outerShdw blurRad="22606" dist="22606" dir="2700000" rotWithShape="0">
                  <a:srgbClr val="FFFFFF">
                    <a:alpha val="75000"/>
                  </a:srgbClr>
                </a:outerShdw>
              </a:effectLst>
              <a:latin typeface="Times New Roman" panose="02020603050405020304" pitchFamily="18" charset="0"/>
              <a:ea typeface="Hoefler Text"/>
              <a:cs typeface="Times New Roman" panose="02020603050405020304" pitchFamily="18" charset="0"/>
              <a:sym typeface="Hoefler Text"/>
            </a:endParaRPr>
          </a:p>
          <a:p>
            <a:pPr marL="685800" lvl="1" indent="-685800" defTabSz="812403">
              <a:lnSpc>
                <a:spcPct val="130000"/>
              </a:lnSpc>
              <a:spcBef>
                <a:spcPts val="2800"/>
              </a:spcBef>
              <a:buSzPct val="125000"/>
              <a:buFont typeface="Arial" panose="020B0604020202020204" pitchFamily="34" charset="0"/>
              <a:buChar char="•"/>
              <a:defRPr sz="1800"/>
            </a:pPr>
            <a:r>
              <a:rPr lang="en-US" sz="2400" dirty="0">
                <a:effectLst>
                  <a:outerShdw blurRad="22606" dist="22606" dir="2700000" rotWithShape="0">
                    <a:srgbClr val="FFFFFF">
                      <a:alpha val="75000"/>
                    </a:srgbClr>
                  </a:outerShdw>
                </a:effectLst>
                <a:latin typeface="Times New Roman" panose="02020603050405020304" pitchFamily="18" charset="0"/>
                <a:ea typeface="Hoefler Text"/>
                <a:cs typeface="Times New Roman" panose="02020603050405020304" pitchFamily="18" charset="0"/>
                <a:sym typeface="Hoefler Text"/>
              </a:rPr>
              <a:t> </a:t>
            </a:r>
            <a:r>
              <a:rPr lang="en-US" sz="2400" b="1" dirty="0">
                <a:effectLst>
                  <a:outerShdw blurRad="22606" dist="22606" dir="2700000" rotWithShape="0">
                    <a:srgbClr val="FFFFFF">
                      <a:alpha val="75000"/>
                    </a:srgbClr>
                  </a:outerShdw>
                </a:effectLst>
                <a:latin typeface="Times New Roman" panose="02020603050405020304" pitchFamily="18" charset="0"/>
                <a:ea typeface="Hoefler Text"/>
                <a:cs typeface="Times New Roman" panose="02020603050405020304" pitchFamily="18" charset="0"/>
                <a:sym typeface="Hoefler Text"/>
              </a:rPr>
              <a:t>Algorithmic complexity - Kolmogorov </a:t>
            </a:r>
            <a:endParaRPr lang="en-US" sz="2400" b="1" dirty="0" smtClean="0">
              <a:effectLst>
                <a:outerShdw blurRad="22606" dist="22606" dir="2700000" rotWithShape="0">
                  <a:srgbClr val="FFFFFF">
                    <a:alpha val="75000"/>
                  </a:srgbClr>
                </a:outerShdw>
              </a:effectLst>
              <a:latin typeface="Times New Roman" panose="02020603050405020304" pitchFamily="18" charset="0"/>
              <a:ea typeface="Hoefler Text"/>
              <a:cs typeface="Times New Roman" panose="02020603050405020304" pitchFamily="18" charset="0"/>
              <a:sym typeface="Hoefler Text"/>
            </a:endParaRPr>
          </a:p>
          <a:p>
            <a:pPr marL="0" lvl="1" defTabSz="812403">
              <a:lnSpc>
                <a:spcPct val="130000"/>
              </a:lnSpc>
              <a:spcBef>
                <a:spcPts val="2800"/>
              </a:spcBef>
              <a:buSzPct val="125000"/>
              <a:defRPr sz="1800"/>
            </a:pPr>
            <a:r>
              <a:rPr lang="en-US" sz="2400" b="1" dirty="0">
                <a:effectLst>
                  <a:outerShdw blurRad="22606" dist="22606" dir="2700000" rotWithShape="0">
                    <a:srgbClr val="FFFFFF">
                      <a:alpha val="75000"/>
                    </a:srgbClr>
                  </a:outerShdw>
                </a:effectLst>
                <a:latin typeface="Times New Roman" panose="02020603050405020304" pitchFamily="18" charset="0"/>
                <a:ea typeface="Hoefler Text"/>
                <a:cs typeface="Times New Roman" panose="02020603050405020304" pitchFamily="18" charset="0"/>
                <a:sym typeface="Hoefler Text"/>
              </a:rPr>
              <a:t>	</a:t>
            </a:r>
            <a:r>
              <a:rPr lang="en-US" sz="2400" dirty="0" smtClean="0">
                <a:effectLst>
                  <a:outerShdw blurRad="22606" dist="22606" dir="2700000" rotWithShape="0">
                    <a:srgbClr val="FFFFFF">
                      <a:alpha val="75000"/>
                    </a:srgbClr>
                  </a:outerShdw>
                </a:effectLst>
                <a:latin typeface="Times New Roman" panose="02020603050405020304" pitchFamily="18" charset="0"/>
                <a:ea typeface="Hoefler Text"/>
                <a:cs typeface="Times New Roman" panose="02020603050405020304" pitchFamily="18" charset="0"/>
                <a:sym typeface="Hoefler Text"/>
              </a:rPr>
              <a:t>Complexity </a:t>
            </a:r>
            <a:r>
              <a:rPr lang="en-US" sz="2400" dirty="0">
                <a:effectLst>
                  <a:outerShdw blurRad="22606" dist="22606" dir="2700000" rotWithShape="0">
                    <a:srgbClr val="FFFFFF">
                      <a:alpha val="75000"/>
                    </a:srgbClr>
                  </a:outerShdw>
                </a:effectLst>
                <a:latin typeface="Times New Roman" panose="02020603050405020304" pitchFamily="18" charset="0"/>
                <a:ea typeface="Hoefler Text"/>
                <a:cs typeface="Times New Roman" panose="02020603050405020304" pitchFamily="18" charset="0"/>
                <a:sym typeface="Hoefler Text"/>
              </a:rPr>
              <a:t>of algorithm producing Boolean Concept </a:t>
            </a:r>
          </a:p>
        </p:txBody>
      </p:sp>
    </p:spTree>
    <p:extLst>
      <p:ext uri="{BB962C8B-B14F-4D97-AF65-F5344CB8AC3E}">
        <p14:creationId xmlns:p14="http://schemas.microsoft.com/office/powerpoint/2010/main" val="3674420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11</a:t>
            </a:fld>
            <a:endParaRPr lang="en-US">
              <a:solidFill>
                <a:prstClr val="black">
                  <a:tint val="75000"/>
                </a:prstClr>
              </a:solidFill>
            </a:endParaRPr>
          </a:p>
        </p:txBody>
      </p:sp>
      <p:sp>
        <p:nvSpPr>
          <p:cNvPr id="3" name="Rectangle 8"/>
          <p:cNvSpPr>
            <a:spLocks noChangeArrowheads="1"/>
          </p:cNvSpPr>
          <p:nvPr/>
        </p:nvSpPr>
        <p:spPr bwMode="auto">
          <a:xfrm>
            <a:off x="0" y="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defRPr/>
            </a:pPr>
            <a:r>
              <a:rPr lang="en-US" sz="3600" b="1" kern="0" dirty="0" smtClean="0">
                <a:solidFill>
                  <a:sysClr val="windowText" lastClr="000000"/>
                </a:solidFill>
                <a:latin typeface="Times New Roman" pitchFamily="18" charset="0"/>
                <a:cs typeface="Times New Roman" pitchFamily="18" charset="0"/>
              </a:rPr>
              <a:t>Cognitive complexity of Boolean Concepts </a:t>
            </a:r>
          </a:p>
        </p:txBody>
      </p:sp>
      <p:sp>
        <p:nvSpPr>
          <p:cNvPr id="4" name="Rectangle 3"/>
          <p:cNvSpPr/>
          <p:nvPr/>
        </p:nvSpPr>
        <p:spPr>
          <a:xfrm>
            <a:off x="162067" y="990600"/>
            <a:ext cx="8763000" cy="1200329"/>
          </a:xfrm>
          <a:prstGeom prst="rect">
            <a:avLst/>
          </a:prstGeom>
        </p:spPr>
        <p:txBody>
          <a:bodyPr wrap="square">
            <a:spAutoFit/>
          </a:bodyPr>
          <a:lstStyle/>
          <a:p>
            <a:pPr marL="457200" indent="-457200">
              <a:buFont typeface="Wingdings" pitchFamily="2" charset="2"/>
              <a:buChar char="§"/>
            </a:pPr>
            <a:r>
              <a:rPr lang="en-US" sz="2400" dirty="0">
                <a:solidFill>
                  <a:prstClr val="black"/>
                </a:solidFill>
                <a:latin typeface="Times New Roman"/>
                <a:ea typeface="Times New Roman"/>
              </a:rPr>
              <a:t>These types of Boolean concepts have been studied </a:t>
            </a:r>
            <a:r>
              <a:rPr lang="en-US" sz="2400" dirty="0" smtClean="0">
                <a:solidFill>
                  <a:prstClr val="black"/>
                </a:solidFill>
                <a:latin typeface="Times New Roman"/>
                <a:ea typeface="Times New Roman"/>
              </a:rPr>
              <a:t>extensively </a:t>
            </a:r>
            <a:r>
              <a:rPr lang="en-US" sz="2400" dirty="0">
                <a:solidFill>
                  <a:prstClr val="black"/>
                </a:solidFill>
                <a:latin typeface="Times New Roman"/>
                <a:ea typeface="Times New Roman"/>
              </a:rPr>
              <a:t>by </a:t>
            </a:r>
            <a:r>
              <a:rPr lang="en-US" sz="2400" b="1" dirty="0">
                <a:solidFill>
                  <a:prstClr val="black"/>
                </a:solidFill>
                <a:latin typeface="Times New Roman"/>
                <a:ea typeface="Times New Roman"/>
              </a:rPr>
              <a:t>Shepard, </a:t>
            </a:r>
            <a:r>
              <a:rPr lang="en-US" sz="2400" b="1" dirty="0" err="1">
                <a:solidFill>
                  <a:prstClr val="black"/>
                </a:solidFill>
                <a:latin typeface="Times New Roman"/>
                <a:ea typeface="Times New Roman"/>
              </a:rPr>
              <a:t>Hovland</a:t>
            </a:r>
            <a:r>
              <a:rPr lang="en-US" sz="2400" b="1" dirty="0">
                <a:solidFill>
                  <a:prstClr val="black"/>
                </a:solidFill>
                <a:latin typeface="Times New Roman"/>
                <a:ea typeface="Times New Roman"/>
              </a:rPr>
              <a:t>, and Jenkins-SHJ </a:t>
            </a:r>
            <a:r>
              <a:rPr lang="en-US" sz="2400" dirty="0">
                <a:solidFill>
                  <a:prstClr val="black"/>
                </a:solidFill>
                <a:latin typeface="Times New Roman"/>
                <a:ea typeface="Times New Roman"/>
              </a:rPr>
              <a:t>(1961), </a:t>
            </a:r>
            <a:r>
              <a:rPr lang="en-US" sz="2400" dirty="0" smtClean="0">
                <a:solidFill>
                  <a:prstClr val="black"/>
                </a:solidFill>
                <a:latin typeface="Times New Roman"/>
                <a:ea typeface="Times New Roman"/>
              </a:rPr>
              <a:t>(</a:t>
            </a:r>
            <a:r>
              <a:rPr lang="en-US" sz="2400" dirty="0" err="1">
                <a:solidFill>
                  <a:prstClr val="black"/>
                </a:solidFill>
                <a:latin typeface="Times New Roman"/>
                <a:ea typeface="Times New Roman"/>
              </a:rPr>
              <a:t>Nosofsky</a:t>
            </a:r>
            <a:r>
              <a:rPr lang="en-US" sz="2400" dirty="0">
                <a:solidFill>
                  <a:prstClr val="black"/>
                </a:solidFill>
                <a:latin typeface="Times New Roman"/>
                <a:ea typeface="Times New Roman"/>
              </a:rPr>
              <a:t>, Gluck </a:t>
            </a:r>
            <a:r>
              <a:rPr lang="en-US" sz="2400" dirty="0" err="1">
                <a:solidFill>
                  <a:prstClr val="black"/>
                </a:solidFill>
                <a:latin typeface="Times New Roman"/>
                <a:ea typeface="Times New Roman"/>
              </a:rPr>
              <a:t>Palmeri</a:t>
            </a:r>
            <a:r>
              <a:rPr lang="en-US" sz="2400" dirty="0">
                <a:solidFill>
                  <a:prstClr val="black"/>
                </a:solidFill>
                <a:latin typeface="Times New Roman"/>
                <a:ea typeface="Times New Roman"/>
              </a:rPr>
              <a:t>, McKinley, and </a:t>
            </a:r>
            <a:r>
              <a:rPr lang="en-US" sz="2400" dirty="0" err="1">
                <a:solidFill>
                  <a:prstClr val="black"/>
                </a:solidFill>
                <a:latin typeface="Times New Roman"/>
                <a:ea typeface="Times New Roman"/>
              </a:rPr>
              <a:t>Glauthier</a:t>
            </a:r>
            <a:r>
              <a:rPr lang="en-US" sz="2400" dirty="0">
                <a:solidFill>
                  <a:prstClr val="black"/>
                </a:solidFill>
                <a:latin typeface="Times New Roman"/>
                <a:ea typeface="Times New Roman"/>
              </a:rPr>
              <a:t> 1994).</a:t>
            </a:r>
            <a:endParaRPr lang="en-US" sz="2400" dirty="0">
              <a:solidFill>
                <a:prstClr val="black"/>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577902702"/>
              </p:ext>
            </p:extLst>
          </p:nvPr>
        </p:nvGraphicFramePr>
        <p:xfrm>
          <a:off x="2693336" y="4800600"/>
          <a:ext cx="2786062" cy="928688"/>
        </p:xfrm>
        <a:graphic>
          <a:graphicData uri="http://schemas.openxmlformats.org/presentationml/2006/ole">
            <mc:AlternateContent xmlns:mc="http://schemas.openxmlformats.org/markup-compatibility/2006">
              <mc:Choice xmlns:v="urn:schemas-microsoft-com:vml" Requires="v">
                <p:oleObj spid="_x0000_s22549" name="Equation" r:id="rId3" imgW="1307532" imgH="444307" progId="Equation.DSMT4">
                  <p:embed/>
                </p:oleObj>
              </mc:Choice>
              <mc:Fallback>
                <p:oleObj name="Equation" r:id="rId3" imgW="1307532" imgH="44430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3336" y="4800600"/>
                        <a:ext cx="2786062"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p:cNvSpPr/>
          <p:nvPr/>
        </p:nvSpPr>
        <p:spPr>
          <a:xfrm>
            <a:off x="162067" y="2438400"/>
            <a:ext cx="8343900" cy="1569660"/>
          </a:xfrm>
          <a:prstGeom prst="rect">
            <a:avLst/>
          </a:prstGeom>
        </p:spPr>
        <p:txBody>
          <a:bodyPr wrap="square">
            <a:spAutoFit/>
          </a:bodyPr>
          <a:lstStyle/>
          <a:p>
            <a:pPr marL="457200" indent="-457200">
              <a:buFont typeface="Wingdings" pitchFamily="2" charset="2"/>
              <a:buChar char="§"/>
            </a:pPr>
            <a:r>
              <a:rPr lang="en-US" sz="2400" dirty="0">
                <a:solidFill>
                  <a:prstClr val="black"/>
                </a:solidFill>
                <a:latin typeface="Times New Roman"/>
                <a:ea typeface="Times New Roman"/>
              </a:rPr>
              <a:t>These studies focused on Boolean concepts with three binary variables, where the concept receives “1” for 4 out of 8 possible combinations and “0” for the remaining 4 combinations</a:t>
            </a:r>
            <a:r>
              <a:rPr lang="en-US" sz="2400" dirty="0">
                <a:solidFill>
                  <a:prstClr val="black"/>
                </a:solidFill>
                <a:latin typeface="Times New Roman" pitchFamily="18" charset="0"/>
                <a:cs typeface="Times New Roman" pitchFamily="18" charset="0"/>
              </a:rPr>
              <a:t>. </a:t>
            </a:r>
          </a:p>
        </p:txBody>
      </p:sp>
      <p:sp>
        <p:nvSpPr>
          <p:cNvPr id="13" name="Rectangle 12"/>
          <p:cNvSpPr/>
          <p:nvPr/>
        </p:nvSpPr>
        <p:spPr>
          <a:xfrm>
            <a:off x="162067" y="4189807"/>
            <a:ext cx="7848600" cy="461665"/>
          </a:xfrm>
          <a:prstGeom prst="rect">
            <a:avLst/>
          </a:prstGeom>
        </p:spPr>
        <p:txBody>
          <a:bodyPr wrap="square">
            <a:spAutoFit/>
          </a:bodyPr>
          <a:lstStyle/>
          <a:p>
            <a:pPr marL="457200" indent="-457200">
              <a:buFont typeface="Wingdings" pitchFamily="2" charset="2"/>
              <a:buChar char="§"/>
              <a:defRPr/>
            </a:pPr>
            <a:r>
              <a:rPr lang="en-US" sz="2400" dirty="0" smtClean="0">
                <a:solidFill>
                  <a:prstClr val="black"/>
                </a:solidFill>
                <a:latin typeface="Times New Roman"/>
                <a:ea typeface="Times New Roman"/>
              </a:rPr>
              <a:t>There </a:t>
            </a:r>
            <a:r>
              <a:rPr lang="en-US" sz="2400" dirty="0">
                <a:solidFill>
                  <a:prstClr val="black"/>
                </a:solidFill>
                <a:latin typeface="Times New Roman"/>
                <a:ea typeface="Times New Roman"/>
              </a:rPr>
              <a:t>are 70 possible </a:t>
            </a:r>
            <a:r>
              <a:rPr lang="en-US" sz="2400" dirty="0" smtClean="0">
                <a:solidFill>
                  <a:prstClr val="black"/>
                </a:solidFill>
                <a:latin typeface="Times New Roman"/>
                <a:ea typeface="Times New Roman"/>
              </a:rPr>
              <a:t>concepts</a:t>
            </a:r>
            <a:endParaRPr lang="en-US" sz="2400" dirty="0">
              <a:solidFill>
                <a:prstClr val="black"/>
              </a:solidFill>
              <a:latin typeface="Times New Roman"/>
              <a:ea typeface="Times New Roman"/>
            </a:endParaRPr>
          </a:p>
        </p:txBody>
      </p:sp>
    </p:spTree>
    <p:extLst>
      <p:ext uri="{BB962C8B-B14F-4D97-AF65-F5344CB8AC3E}">
        <p14:creationId xmlns:p14="http://schemas.microsoft.com/office/powerpoint/2010/main" val="3185760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12</a:t>
            </a:fld>
            <a:endParaRPr lang="en-US">
              <a:solidFill>
                <a:prstClr val="black">
                  <a:tint val="75000"/>
                </a:prstClr>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61856539"/>
              </p:ext>
            </p:extLst>
          </p:nvPr>
        </p:nvGraphicFramePr>
        <p:xfrm>
          <a:off x="5715000" y="152401"/>
          <a:ext cx="2971800" cy="2057400"/>
        </p:xfrm>
        <a:graphic>
          <a:graphicData uri="http://schemas.openxmlformats.org/presentationml/2006/ole">
            <mc:AlternateContent xmlns:mc="http://schemas.openxmlformats.org/markup-compatibility/2006">
              <mc:Choice xmlns:v="urn:schemas-microsoft-com:vml" Requires="v">
                <p:oleObj spid="_x0000_s23608" name="Visio" r:id="rId3" imgW="5303520" imgH="3683508" progId="Visio.Drawing.11">
                  <p:embed/>
                </p:oleObj>
              </mc:Choice>
              <mc:Fallback>
                <p:oleObj name="Visio" r:id="rId3" imgW="5303520" imgH="368350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52401"/>
                        <a:ext cx="2971800" cy="2057400"/>
                      </a:xfrm>
                      <a:prstGeom prst="rect">
                        <a:avLst/>
                      </a:prstGeom>
                      <a:noFill/>
                      <a:ln>
                        <a:noFill/>
                      </a:ln>
                    </p:spPr>
                  </p:pic>
                </p:oleObj>
              </mc:Fallback>
            </mc:AlternateContent>
          </a:graphicData>
        </a:graphic>
      </p:graphicFrame>
      <p:graphicFrame>
        <p:nvGraphicFramePr>
          <p:cNvPr id="4" name="Object 6"/>
          <p:cNvGraphicFramePr>
            <a:graphicFrameLocks noChangeAspect="1"/>
          </p:cNvGraphicFramePr>
          <p:nvPr>
            <p:extLst>
              <p:ext uri="{D42A27DB-BD31-4B8C-83A1-F6EECF244321}">
                <p14:modId xmlns:p14="http://schemas.microsoft.com/office/powerpoint/2010/main" val="2999750036"/>
              </p:ext>
            </p:extLst>
          </p:nvPr>
        </p:nvGraphicFramePr>
        <p:xfrm>
          <a:off x="5943600" y="2438400"/>
          <a:ext cx="2514600" cy="1828800"/>
        </p:xfrm>
        <a:graphic>
          <a:graphicData uri="http://schemas.openxmlformats.org/presentationml/2006/ole">
            <mc:AlternateContent xmlns:mc="http://schemas.openxmlformats.org/markup-compatibility/2006">
              <mc:Choice xmlns:v="urn:schemas-microsoft-com:vml" Requires="v">
                <p:oleObj spid="_x0000_s23609" name="Visio" r:id="rId5" imgW="5303520" imgH="3683508" progId="Visio.Drawing.11">
                  <p:embed/>
                </p:oleObj>
              </mc:Choice>
              <mc:Fallback>
                <p:oleObj name="Visio" r:id="rId5" imgW="5303520" imgH="3683508"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2438400"/>
                        <a:ext cx="2514600" cy="1828800"/>
                      </a:xfrm>
                      <a:prstGeom prst="rect">
                        <a:avLst/>
                      </a:prstGeom>
                      <a:noFill/>
                      <a:ln>
                        <a:noFill/>
                      </a:ln>
                    </p:spPr>
                  </p:pic>
                </p:oleObj>
              </mc:Fallback>
            </mc:AlternateContent>
          </a:graphicData>
        </a:graphic>
      </p:graphicFrame>
      <p:pic>
        <p:nvPicPr>
          <p:cNvPr id="5"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7507" y="2362200"/>
            <a:ext cx="2819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6"/>
          <p:cNvGrpSpPr>
            <a:grpSpLocks/>
          </p:cNvGrpSpPr>
          <p:nvPr/>
        </p:nvGrpSpPr>
        <p:grpSpPr bwMode="auto">
          <a:xfrm>
            <a:off x="1295400" y="152401"/>
            <a:ext cx="3124200" cy="1982864"/>
            <a:chOff x="250825" y="1354138"/>
            <a:chExt cx="6354763" cy="4760912"/>
          </a:xfrm>
        </p:grpSpPr>
        <p:pic>
          <p:nvPicPr>
            <p:cNvPr id="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1354138"/>
              <a:ext cx="6354763"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a:off x="539877" y="5299557"/>
              <a:ext cx="503652" cy="365031"/>
            </a:xfrm>
            <a:prstGeom prst="straightConnector1">
              <a:avLst/>
            </a:prstGeom>
            <a:noFill/>
            <a:ln w="9525" cap="flat" cmpd="sng" algn="ctr">
              <a:solidFill>
                <a:srgbClr val="000000"/>
              </a:solidFill>
              <a:prstDash val="solid"/>
              <a:headEnd type="none" w="lg" len="lg"/>
              <a:tailEnd type="triangle" w="med" len="med"/>
            </a:ln>
            <a:effectLst/>
          </p:spPr>
        </p:cxnSp>
      </p:grpSp>
      <p:sp>
        <p:nvSpPr>
          <p:cNvPr id="11" name="Left-Right Arrow 10"/>
          <p:cNvSpPr/>
          <p:nvPr/>
        </p:nvSpPr>
        <p:spPr>
          <a:xfrm>
            <a:off x="4572000" y="1005511"/>
            <a:ext cx="914400" cy="27664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Left-Right Arrow 11"/>
          <p:cNvSpPr/>
          <p:nvPr/>
        </p:nvSpPr>
        <p:spPr>
          <a:xfrm>
            <a:off x="4640239" y="3196281"/>
            <a:ext cx="914400" cy="27664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13" name="Object 8"/>
          <p:cNvGraphicFramePr>
            <a:graphicFrameLocks noChangeAspect="1"/>
          </p:cNvGraphicFramePr>
          <p:nvPr>
            <p:extLst>
              <p:ext uri="{D42A27DB-BD31-4B8C-83A1-F6EECF244321}">
                <p14:modId xmlns:p14="http://schemas.microsoft.com/office/powerpoint/2010/main" val="530488567"/>
              </p:ext>
            </p:extLst>
          </p:nvPr>
        </p:nvGraphicFramePr>
        <p:xfrm>
          <a:off x="5943600" y="4542893"/>
          <a:ext cx="2514600" cy="1828799"/>
        </p:xfrm>
        <a:graphic>
          <a:graphicData uri="http://schemas.openxmlformats.org/presentationml/2006/ole">
            <mc:AlternateContent xmlns:mc="http://schemas.openxmlformats.org/markup-compatibility/2006">
              <mc:Choice xmlns:v="urn:schemas-microsoft-com:vml" Requires="v">
                <p:oleObj spid="_x0000_s23610" name="Visio" r:id="rId9" imgW="5303520" imgH="3683508" progId="Visio.Drawing.11">
                  <p:embed/>
                </p:oleObj>
              </mc:Choice>
              <mc:Fallback>
                <p:oleObj name="Visio" r:id="rId9" imgW="5303520" imgH="3683508"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4542893"/>
                        <a:ext cx="2514600" cy="1828799"/>
                      </a:xfrm>
                      <a:prstGeom prst="rect">
                        <a:avLst/>
                      </a:prstGeom>
                      <a:noFill/>
                      <a:ln>
                        <a:noFill/>
                      </a:ln>
                    </p:spPr>
                  </p:pic>
                </p:oleObj>
              </mc:Fallback>
            </mc:AlternateContent>
          </a:graphicData>
        </a:graphic>
      </p:graphicFrame>
      <p:pic>
        <p:nvPicPr>
          <p:cNvPr id="1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37507" y="4542893"/>
            <a:ext cx="2789830" cy="199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Left-Right Arrow 14"/>
          <p:cNvSpPr/>
          <p:nvPr/>
        </p:nvSpPr>
        <p:spPr>
          <a:xfrm>
            <a:off x="4648200" y="5263051"/>
            <a:ext cx="914400" cy="27664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16498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13</a:t>
            </a:fld>
            <a:endParaRPr lang="en-US">
              <a:solidFill>
                <a:prstClr val="black">
                  <a:tint val="75000"/>
                </a:prstClr>
              </a:solidFill>
            </a:endParaRPr>
          </a:p>
        </p:txBody>
      </p:sp>
      <p:sp>
        <p:nvSpPr>
          <p:cNvPr id="10" name="Rectangle 9"/>
          <p:cNvSpPr/>
          <p:nvPr/>
        </p:nvSpPr>
        <p:spPr>
          <a:xfrm>
            <a:off x="211540" y="753477"/>
            <a:ext cx="8763000" cy="1200329"/>
          </a:xfrm>
          <a:prstGeom prst="rect">
            <a:avLst/>
          </a:prstGeom>
        </p:spPr>
        <p:txBody>
          <a:bodyPr wrap="square">
            <a:spAutoFit/>
          </a:bodyPr>
          <a:lstStyle/>
          <a:p>
            <a:pPr marL="457200" indent="-457200">
              <a:buFont typeface="Wingdings" pitchFamily="2" charset="2"/>
              <a:buChar char="§"/>
            </a:pPr>
            <a:r>
              <a:rPr lang="en-US" sz="2400" dirty="0">
                <a:solidFill>
                  <a:prstClr val="black"/>
                </a:solidFill>
                <a:latin typeface="Times New Roman" pitchFamily="18" charset="0"/>
                <a:cs typeface="Times New Roman" pitchFamily="18" charset="0"/>
              </a:rPr>
              <a:t>Since some of the 70 possible Boolean concepts are congruent, </a:t>
            </a:r>
            <a:r>
              <a:rPr lang="en-US" sz="2400" dirty="0" smtClean="0">
                <a:solidFill>
                  <a:prstClr val="black"/>
                </a:solidFill>
                <a:latin typeface="Times New Roman" pitchFamily="18" charset="0"/>
                <a:cs typeface="Times New Roman" pitchFamily="18" charset="0"/>
              </a:rPr>
              <a:t>(NPN) they </a:t>
            </a:r>
            <a:r>
              <a:rPr lang="en-US" sz="2400" dirty="0">
                <a:solidFill>
                  <a:prstClr val="black"/>
                </a:solidFill>
                <a:latin typeface="Times New Roman" pitchFamily="18" charset="0"/>
                <a:cs typeface="Times New Roman" pitchFamily="18" charset="0"/>
              </a:rPr>
              <a:t>can be categorized as the same type into six subcategories. </a:t>
            </a:r>
          </a:p>
        </p:txBody>
      </p:sp>
      <p:pic>
        <p:nvPicPr>
          <p:cNvPr id="1025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898" y="2800350"/>
            <a:ext cx="5883747" cy="321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92631" y="1912203"/>
            <a:ext cx="8791433" cy="830997"/>
          </a:xfrm>
          <a:prstGeom prst="rect">
            <a:avLst/>
          </a:prstGeom>
        </p:spPr>
        <p:txBody>
          <a:bodyPr wrap="square">
            <a:spAutoFit/>
          </a:bodyPr>
          <a:lstStyle/>
          <a:p>
            <a:pPr marL="457200" indent="-457200">
              <a:buFont typeface="Wingdings" pitchFamily="2" charset="2"/>
              <a:buChar char="§"/>
            </a:pPr>
            <a:r>
              <a:rPr lang="en-US" sz="2400" dirty="0">
                <a:solidFill>
                  <a:prstClr val="black"/>
                </a:solidFill>
                <a:latin typeface="Times New Roman" pitchFamily="18" charset="0"/>
                <a:cs typeface="Times New Roman" pitchFamily="18" charset="0"/>
              </a:rPr>
              <a:t>The six subcategories with structural equivalence can be described in a geometrical representation using cubes </a:t>
            </a:r>
          </a:p>
        </p:txBody>
      </p:sp>
      <p:sp>
        <p:nvSpPr>
          <p:cNvPr id="14" name="Rectangle 13"/>
          <p:cNvSpPr/>
          <p:nvPr/>
        </p:nvSpPr>
        <p:spPr>
          <a:xfrm>
            <a:off x="2803694" y="6132073"/>
            <a:ext cx="3756156" cy="369332"/>
          </a:xfrm>
          <a:prstGeom prst="rect">
            <a:avLst/>
          </a:prstGeom>
        </p:spPr>
        <p:txBody>
          <a:bodyPr wrap="none">
            <a:spAutoFit/>
          </a:bodyPr>
          <a:lstStyle/>
          <a:p>
            <a:r>
              <a:rPr lang="en-US" b="1" i="1" dirty="0">
                <a:solidFill>
                  <a:prstClr val="black"/>
                </a:solidFill>
                <a:latin typeface="Times New Roman" pitchFamily="18" charset="0"/>
                <a:cs typeface="Times New Roman" pitchFamily="18" charset="0"/>
              </a:rPr>
              <a:t>SHJ types graphed in Boolean space</a:t>
            </a:r>
          </a:p>
        </p:txBody>
      </p:sp>
      <p:sp>
        <p:nvSpPr>
          <p:cNvPr id="3" name="TextBox 2"/>
          <p:cNvSpPr txBox="1"/>
          <p:nvPr/>
        </p:nvSpPr>
        <p:spPr>
          <a:xfrm>
            <a:off x="918111" y="0"/>
            <a:ext cx="7648248" cy="646331"/>
          </a:xfrm>
          <a:prstGeom prst="rect">
            <a:avLst/>
          </a:prstGeom>
          <a:noFill/>
        </p:spPr>
        <p:txBody>
          <a:bodyPr wrap="none" rtlCol="0">
            <a:spAutoFit/>
          </a:bodyPr>
          <a:lstStyle/>
          <a:p>
            <a:r>
              <a:rPr lang="en-US" sz="3600" b="1" kern="0" dirty="0">
                <a:solidFill>
                  <a:sysClr val="windowText" lastClr="000000"/>
                </a:solidFill>
                <a:latin typeface="Times New Roman" panose="02020603050405020304" pitchFamily="18" charset="0"/>
                <a:cs typeface="Times New Roman" panose="02020603050405020304" pitchFamily="18" charset="0"/>
                <a:sym typeface="Helvetica Light"/>
              </a:rPr>
              <a:t>Difficulty of Boolean concept learning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9248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14</a:t>
            </a:fld>
            <a:endParaRPr lang="en-US">
              <a:solidFill>
                <a:prstClr val="black">
                  <a:tint val="75000"/>
                </a:prstClr>
              </a:solidFill>
            </a:endParaRPr>
          </a:p>
        </p:txBody>
      </p:sp>
      <p:grpSp>
        <p:nvGrpSpPr>
          <p:cNvPr id="4" name="Group 1"/>
          <p:cNvGrpSpPr>
            <a:grpSpLocks/>
          </p:cNvGrpSpPr>
          <p:nvPr/>
        </p:nvGrpSpPr>
        <p:grpSpPr bwMode="auto">
          <a:xfrm>
            <a:off x="4419600" y="545910"/>
            <a:ext cx="4268789" cy="5410200"/>
            <a:chOff x="330200" y="1979613"/>
            <a:chExt cx="3735388" cy="4441825"/>
          </a:xfrm>
        </p:grpSpPr>
        <p:graphicFrame>
          <p:nvGraphicFramePr>
            <p:cNvPr id="6" name="Object 1"/>
            <p:cNvGraphicFramePr>
              <a:graphicFrameLocks noChangeAspect="1"/>
            </p:cNvGraphicFramePr>
            <p:nvPr/>
          </p:nvGraphicFramePr>
          <p:xfrm>
            <a:off x="1262063" y="1979613"/>
            <a:ext cx="1870075" cy="1162050"/>
          </p:xfrm>
          <a:graphic>
            <a:graphicData uri="http://schemas.openxmlformats.org/presentationml/2006/ole">
              <mc:AlternateContent xmlns:mc="http://schemas.openxmlformats.org/markup-compatibility/2006">
                <mc:Choice xmlns:v="urn:schemas-microsoft-com:vml" Requires="v">
                  <p:oleObj spid="_x0000_s30767" name="Visio" r:id="rId3" imgW="5303520" imgH="3683508" progId="Visio.Drawing.11">
                    <p:embed/>
                  </p:oleObj>
                </mc:Choice>
                <mc:Fallback>
                  <p:oleObj name="Visio" r:id="rId3" imgW="5303520" imgH="368350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063" y="1979613"/>
                          <a:ext cx="18700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8"/>
            <p:cNvGraphicFramePr>
              <a:graphicFrameLocks noChangeAspect="1"/>
            </p:cNvGraphicFramePr>
            <p:nvPr/>
          </p:nvGraphicFramePr>
          <p:xfrm>
            <a:off x="1352550" y="3213100"/>
            <a:ext cx="1692275" cy="503238"/>
          </p:xfrm>
          <a:graphic>
            <a:graphicData uri="http://schemas.openxmlformats.org/presentationml/2006/ole">
              <mc:AlternateContent xmlns:mc="http://schemas.openxmlformats.org/markup-compatibility/2006">
                <mc:Choice xmlns:v="urn:schemas-microsoft-com:vml" Requires="v">
                  <p:oleObj spid="_x0000_s30768" name="Equation" r:id="rId5" imgW="583693" imgH="215713" progId="Equation.DSMT4">
                    <p:embed/>
                  </p:oleObj>
                </mc:Choice>
                <mc:Fallback>
                  <p:oleObj name="Equation" r:id="rId5" imgW="583693" imgH="21571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2550" y="3213100"/>
                          <a:ext cx="16922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200" y="3789363"/>
              <a:ext cx="3735388"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457200" y="533400"/>
            <a:ext cx="3110551" cy="5216949"/>
            <a:chOff x="457200" y="533400"/>
            <a:chExt cx="3110551" cy="5216949"/>
          </a:xfrm>
        </p:grpSpPr>
        <p:pic>
          <p:nvPicPr>
            <p:cNvPr id="1229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2930949"/>
              <a:ext cx="3110551"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8865" y="533400"/>
              <a:ext cx="213836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Object 8"/>
            <p:cNvGraphicFramePr>
              <a:graphicFrameLocks noChangeAspect="1"/>
            </p:cNvGraphicFramePr>
            <p:nvPr>
              <p:extLst>
                <p:ext uri="{D42A27DB-BD31-4B8C-83A1-F6EECF244321}">
                  <p14:modId xmlns:p14="http://schemas.microsoft.com/office/powerpoint/2010/main" val="4175137210"/>
                </p:ext>
              </p:extLst>
            </p:nvPr>
          </p:nvGraphicFramePr>
          <p:xfrm>
            <a:off x="1311102" y="2064409"/>
            <a:ext cx="1893888" cy="685800"/>
          </p:xfrm>
          <a:graphic>
            <a:graphicData uri="http://schemas.openxmlformats.org/presentationml/2006/ole">
              <mc:AlternateContent xmlns:mc="http://schemas.openxmlformats.org/markup-compatibility/2006">
                <mc:Choice xmlns:v="urn:schemas-microsoft-com:vml" Requires="v">
                  <p:oleObj spid="_x0000_s30769" name="Equation" r:id="rId10" imgW="571320" imgH="241200" progId="Equation.DSMT4">
                    <p:embed/>
                  </p:oleObj>
                </mc:Choice>
                <mc:Fallback>
                  <p:oleObj name="Equation" r:id="rId10" imgW="571320" imgH="241200" progId="Equation.DSMT4">
                    <p:embed/>
                    <p:pic>
                      <p:nvPicPr>
                        <p:cNvPr id="0" name=""/>
                        <p:cNvPicPr>
                          <a:picLocks noChangeAspect="1" noChangeArrowheads="1"/>
                        </p:cNvPicPr>
                        <p:nvPr/>
                      </p:nvPicPr>
                      <p:blipFill>
                        <a:blip r:embed="rId11"/>
                        <a:srcRect/>
                        <a:stretch>
                          <a:fillRect/>
                        </a:stretch>
                      </p:blipFill>
                      <p:spPr bwMode="auto">
                        <a:xfrm>
                          <a:off x="1311102" y="2064409"/>
                          <a:ext cx="18938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210520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15</a:t>
            </a:fld>
            <a:endParaRPr lang="en-US">
              <a:solidFill>
                <a:prstClr val="black">
                  <a:tint val="75000"/>
                </a:prstClr>
              </a:solidFill>
            </a:endParaRPr>
          </a:p>
        </p:txBody>
      </p:sp>
      <p:grpSp>
        <p:nvGrpSpPr>
          <p:cNvPr id="7" name="Group 5"/>
          <p:cNvGrpSpPr>
            <a:grpSpLocks/>
          </p:cNvGrpSpPr>
          <p:nvPr/>
        </p:nvGrpSpPr>
        <p:grpSpPr bwMode="auto">
          <a:xfrm>
            <a:off x="5029200" y="228600"/>
            <a:ext cx="3200400" cy="3124200"/>
            <a:chOff x="4711700" y="1984375"/>
            <a:chExt cx="4183063" cy="4613275"/>
          </a:xfrm>
        </p:grpSpPr>
        <p:grpSp>
          <p:nvGrpSpPr>
            <p:cNvPr id="8" name="Group 4"/>
            <p:cNvGrpSpPr>
              <a:grpSpLocks/>
            </p:cNvGrpSpPr>
            <p:nvPr/>
          </p:nvGrpSpPr>
          <p:grpSpPr bwMode="auto">
            <a:xfrm>
              <a:off x="4950087" y="1984375"/>
              <a:ext cx="3735387" cy="1881210"/>
              <a:chOff x="4950087" y="1984375"/>
              <a:chExt cx="3735387" cy="1881210"/>
            </a:xfrm>
          </p:grpSpPr>
          <p:graphicFrame>
            <p:nvGraphicFramePr>
              <p:cNvPr id="10" name="Object 3"/>
              <p:cNvGraphicFramePr>
                <a:graphicFrameLocks noChangeAspect="1"/>
              </p:cNvGraphicFramePr>
              <p:nvPr/>
            </p:nvGraphicFramePr>
            <p:xfrm>
              <a:off x="5580063" y="1984375"/>
              <a:ext cx="2087562" cy="1157288"/>
            </p:xfrm>
            <a:graphic>
              <a:graphicData uri="http://schemas.openxmlformats.org/presentationml/2006/ole">
                <mc:AlternateContent xmlns:mc="http://schemas.openxmlformats.org/markup-compatibility/2006">
                  <mc:Choice xmlns:v="urn:schemas-microsoft-com:vml" Requires="v">
                    <p:oleObj spid="_x0000_s31810" name="Visio" r:id="rId3" imgW="5303520" imgH="3683508" progId="Visio.Drawing.11">
                      <p:embed/>
                    </p:oleObj>
                  </mc:Choice>
                  <mc:Fallback>
                    <p:oleObj name="Visio" r:id="rId3" imgW="5303520" imgH="368350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984375"/>
                            <a:ext cx="2087562"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11613741"/>
                  </p:ext>
                </p:extLst>
              </p:nvPr>
            </p:nvGraphicFramePr>
            <p:xfrm>
              <a:off x="4950087" y="3136281"/>
              <a:ext cx="3735387" cy="729304"/>
            </p:xfrm>
            <a:graphic>
              <a:graphicData uri="http://schemas.openxmlformats.org/presentationml/2006/ole">
                <mc:AlternateContent xmlns:mc="http://schemas.openxmlformats.org/markup-compatibility/2006">
                  <mc:Choice xmlns:v="urn:schemas-microsoft-com:vml" Requires="v">
                    <p:oleObj spid="_x0000_s31811" name="Equation" r:id="rId5" imgW="1117440" imgH="304560" progId="Equation.DSMT4">
                      <p:embed/>
                    </p:oleObj>
                  </mc:Choice>
                  <mc:Fallback>
                    <p:oleObj name="Equation" r:id="rId5" imgW="1117440" imgH="304560" progId="Equation.DSMT4">
                      <p:embed/>
                      <p:pic>
                        <p:nvPicPr>
                          <p:cNvPr id="0" name=""/>
                          <p:cNvPicPr>
                            <a:picLocks noChangeAspect="1" noChangeArrowheads="1"/>
                          </p:cNvPicPr>
                          <p:nvPr/>
                        </p:nvPicPr>
                        <p:blipFill>
                          <a:blip r:embed="rId6"/>
                          <a:srcRect/>
                          <a:stretch>
                            <a:fillRect/>
                          </a:stretch>
                        </p:blipFill>
                        <p:spPr bwMode="auto">
                          <a:xfrm>
                            <a:off x="4950087" y="3136281"/>
                            <a:ext cx="3735387" cy="72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1700" y="3759200"/>
              <a:ext cx="4183063"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
          <p:cNvGrpSpPr>
            <a:grpSpLocks/>
          </p:cNvGrpSpPr>
          <p:nvPr/>
        </p:nvGrpSpPr>
        <p:grpSpPr bwMode="auto">
          <a:xfrm>
            <a:off x="914400" y="228600"/>
            <a:ext cx="2882404" cy="3124200"/>
            <a:chOff x="330200" y="1979613"/>
            <a:chExt cx="3735388" cy="4441825"/>
          </a:xfrm>
        </p:grpSpPr>
        <p:graphicFrame>
          <p:nvGraphicFramePr>
            <p:cNvPr id="13" name="Object 1"/>
            <p:cNvGraphicFramePr>
              <a:graphicFrameLocks noChangeAspect="1"/>
            </p:cNvGraphicFramePr>
            <p:nvPr/>
          </p:nvGraphicFramePr>
          <p:xfrm>
            <a:off x="1262063" y="1979613"/>
            <a:ext cx="1870075" cy="1162050"/>
          </p:xfrm>
          <a:graphic>
            <a:graphicData uri="http://schemas.openxmlformats.org/presentationml/2006/ole">
              <mc:AlternateContent xmlns:mc="http://schemas.openxmlformats.org/markup-compatibility/2006">
                <mc:Choice xmlns:v="urn:schemas-microsoft-com:vml" Requires="v">
                  <p:oleObj spid="_x0000_s31812" name="Visio" r:id="rId8" imgW="5303520" imgH="3683508" progId="Visio.Drawing.11">
                    <p:embed/>
                  </p:oleObj>
                </mc:Choice>
                <mc:Fallback>
                  <p:oleObj name="Visio" r:id="rId8" imgW="5303520" imgH="3683508"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2063" y="1979613"/>
                          <a:ext cx="18700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8"/>
            <p:cNvGraphicFramePr>
              <a:graphicFrameLocks noChangeAspect="1"/>
            </p:cNvGraphicFramePr>
            <p:nvPr/>
          </p:nvGraphicFramePr>
          <p:xfrm>
            <a:off x="1352550" y="3213100"/>
            <a:ext cx="1692275" cy="503238"/>
          </p:xfrm>
          <a:graphic>
            <a:graphicData uri="http://schemas.openxmlformats.org/presentationml/2006/ole">
              <mc:AlternateContent xmlns:mc="http://schemas.openxmlformats.org/markup-compatibility/2006">
                <mc:Choice xmlns:v="urn:schemas-microsoft-com:vml" Requires="v">
                  <p:oleObj spid="_x0000_s31813" name="Equation" r:id="rId10" imgW="583693" imgH="215713" progId="Equation.DSMT4">
                    <p:embed/>
                  </p:oleObj>
                </mc:Choice>
                <mc:Fallback>
                  <p:oleObj name="Equation" r:id="rId10" imgW="583693" imgH="215713"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2550" y="3213100"/>
                          <a:ext cx="16922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 name="Picture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0200" y="3789363"/>
              <a:ext cx="3735388"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Rectangle 15"/>
          <p:cNvSpPr/>
          <p:nvPr/>
        </p:nvSpPr>
        <p:spPr>
          <a:xfrm>
            <a:off x="1694527" y="3647420"/>
            <a:ext cx="5649175" cy="523220"/>
          </a:xfrm>
          <a:prstGeom prst="rect">
            <a:avLst/>
          </a:prstGeom>
        </p:spPr>
        <p:txBody>
          <a:bodyPr wrap="none">
            <a:spAutoFit/>
          </a:bodyPr>
          <a:lstStyle/>
          <a:p>
            <a:r>
              <a:rPr lang="en-US" sz="2800" b="1" i="1" dirty="0">
                <a:solidFill>
                  <a:prstClr val="black"/>
                </a:solidFill>
                <a:latin typeface="Times New Roman" pitchFamily="18" charset="0"/>
                <a:cs typeface="Times New Roman" pitchFamily="18" charset="0"/>
              </a:rPr>
              <a:t>What is more complex for humans?</a:t>
            </a:r>
          </a:p>
        </p:txBody>
      </p:sp>
    </p:spTree>
    <p:extLst>
      <p:ext uri="{BB962C8B-B14F-4D97-AF65-F5344CB8AC3E}">
        <p14:creationId xmlns:p14="http://schemas.microsoft.com/office/powerpoint/2010/main" val="707197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16</a:t>
            </a:fld>
            <a:endParaRPr lang="en-US">
              <a:solidFill>
                <a:prstClr val="black">
                  <a:tint val="75000"/>
                </a:prstClr>
              </a:solidFill>
            </a:endParaRPr>
          </a:p>
        </p:txBody>
      </p:sp>
      <p:sp>
        <p:nvSpPr>
          <p:cNvPr id="3" name="Rectangle 2"/>
          <p:cNvSpPr/>
          <p:nvPr/>
        </p:nvSpPr>
        <p:spPr>
          <a:xfrm>
            <a:off x="914400" y="1770895"/>
            <a:ext cx="7848600" cy="954107"/>
          </a:xfrm>
          <a:prstGeom prst="rect">
            <a:avLst/>
          </a:prstGeom>
        </p:spPr>
        <p:txBody>
          <a:bodyPr wrap="square">
            <a:spAutoFit/>
          </a:bodyPr>
          <a:lstStyle/>
          <a:p>
            <a:pPr marL="457200" indent="-457200">
              <a:buFont typeface="Wingdings" pitchFamily="2" charset="2"/>
              <a:buChar char="ü"/>
              <a:defRPr/>
            </a:pPr>
            <a:r>
              <a:rPr lang="en-US" sz="2800" i="1" kern="0" dirty="0" smtClean="0">
                <a:solidFill>
                  <a:prstClr val="black"/>
                </a:solidFill>
                <a:latin typeface="Times New Roman"/>
                <a:ea typeface="Times New Roman"/>
              </a:rPr>
              <a:t>The number of literals in the minimal expression predicts the concept’s level of difficulty</a:t>
            </a:r>
            <a:endParaRPr lang="en-US" sz="2800" i="1" kern="0" dirty="0" smtClean="0">
              <a:solidFill>
                <a:sysClr val="windowText" lastClr="000000"/>
              </a:solidFill>
            </a:endParaRPr>
          </a:p>
        </p:txBody>
      </p:sp>
      <p:sp>
        <p:nvSpPr>
          <p:cNvPr id="4" name="Rectangle 3"/>
          <p:cNvSpPr/>
          <p:nvPr/>
        </p:nvSpPr>
        <p:spPr>
          <a:xfrm>
            <a:off x="858671" y="3107139"/>
            <a:ext cx="8285329" cy="1384995"/>
          </a:xfrm>
          <a:prstGeom prst="rect">
            <a:avLst/>
          </a:prstGeom>
        </p:spPr>
        <p:txBody>
          <a:bodyPr wrap="square">
            <a:spAutoFit/>
          </a:bodyPr>
          <a:lstStyle/>
          <a:p>
            <a:pPr marL="457200" indent="-457200">
              <a:buFont typeface="Wingdings" pitchFamily="2" charset="2"/>
              <a:buChar char="ü"/>
              <a:defRPr/>
            </a:pPr>
            <a:r>
              <a:rPr lang="en-US" sz="2800" i="1" kern="0" dirty="0" smtClean="0">
                <a:solidFill>
                  <a:prstClr val="black"/>
                </a:solidFill>
                <a:latin typeface="Times New Roman"/>
                <a:ea typeface="Times New Roman"/>
              </a:rPr>
              <a:t>Ranking the difficulty among the concepts in each type depends on the number of binary variables in the concept</a:t>
            </a:r>
            <a:endParaRPr lang="en-US" sz="2800" i="1" kern="0" dirty="0" smtClean="0">
              <a:solidFill>
                <a:sysClr val="windowText" lastClr="000000"/>
              </a:solidFill>
            </a:endParaRPr>
          </a:p>
        </p:txBody>
      </p:sp>
      <p:sp>
        <p:nvSpPr>
          <p:cNvPr id="5" name="Rectangle 4"/>
          <p:cNvSpPr/>
          <p:nvPr/>
        </p:nvSpPr>
        <p:spPr>
          <a:xfrm>
            <a:off x="152400" y="609600"/>
            <a:ext cx="8610600" cy="954107"/>
          </a:xfrm>
          <a:prstGeom prst="rect">
            <a:avLst/>
          </a:prstGeom>
        </p:spPr>
        <p:txBody>
          <a:bodyPr wrap="square">
            <a:spAutoFit/>
          </a:bodyPr>
          <a:lstStyle/>
          <a:p>
            <a:pPr marL="457200" indent="-457200">
              <a:buFont typeface="Wingdings" pitchFamily="2" charset="2"/>
              <a:buChar char="§"/>
              <a:defRPr/>
            </a:pPr>
            <a:r>
              <a:rPr lang="en-US" sz="2800" kern="0" dirty="0" smtClean="0">
                <a:solidFill>
                  <a:prstClr val="black"/>
                </a:solidFill>
                <a:latin typeface="Times New Roman"/>
                <a:ea typeface="Times New Roman"/>
              </a:rPr>
              <a:t>The result of this study are highly influential since </a:t>
            </a:r>
            <a:r>
              <a:rPr lang="en-US" sz="2800" b="1" kern="0" dirty="0" smtClean="0">
                <a:solidFill>
                  <a:prstClr val="black"/>
                </a:solidFill>
                <a:latin typeface="Times New Roman"/>
                <a:ea typeface="Times New Roman"/>
              </a:rPr>
              <a:t>Shepard at all </a:t>
            </a:r>
            <a:r>
              <a:rPr lang="en-US" sz="2800" kern="0" dirty="0">
                <a:solidFill>
                  <a:prstClr val="black"/>
                </a:solidFill>
                <a:latin typeface="Times New Roman"/>
                <a:ea typeface="Times New Roman"/>
              </a:rPr>
              <a:t>proposed two </a:t>
            </a:r>
            <a:r>
              <a:rPr lang="en-US" sz="2800" kern="0" dirty="0" smtClean="0">
                <a:solidFill>
                  <a:prstClr val="black"/>
                </a:solidFill>
                <a:latin typeface="Times New Roman"/>
                <a:ea typeface="Times New Roman"/>
              </a:rPr>
              <a:t>informal hypotheses</a:t>
            </a:r>
            <a:endParaRPr lang="en-US" sz="2800" kern="0" dirty="0" smtClean="0">
              <a:solidFill>
                <a:sysClr val="windowText" lastClr="000000"/>
              </a:solidFill>
            </a:endParaRPr>
          </a:p>
        </p:txBody>
      </p:sp>
    </p:spTree>
    <p:extLst>
      <p:ext uri="{BB962C8B-B14F-4D97-AF65-F5344CB8AC3E}">
        <p14:creationId xmlns:p14="http://schemas.microsoft.com/office/powerpoint/2010/main" val="584328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17</a:t>
            </a:fld>
            <a:endParaRPr lang="en-US">
              <a:solidFill>
                <a:prstClr val="black">
                  <a:tint val="75000"/>
                </a:prstClr>
              </a:solidFill>
            </a:endParaRPr>
          </a:p>
        </p:txBody>
      </p:sp>
      <p:sp>
        <p:nvSpPr>
          <p:cNvPr id="4" name="TextBox 3"/>
          <p:cNvSpPr txBox="1"/>
          <p:nvPr/>
        </p:nvSpPr>
        <p:spPr>
          <a:xfrm>
            <a:off x="2057400" y="0"/>
            <a:ext cx="4891083" cy="646331"/>
          </a:xfrm>
          <a:prstGeom prst="rect">
            <a:avLst/>
          </a:prstGeom>
          <a:noFill/>
        </p:spPr>
        <p:txBody>
          <a:bodyPr wrap="none" rtlCol="0">
            <a:spAutoFit/>
          </a:bodyPr>
          <a:lstStyle/>
          <a:p>
            <a:r>
              <a:rPr lang="en-US" sz="3600" b="1" kern="0" dirty="0">
                <a:solidFill>
                  <a:sysClr val="windowText" lastClr="000000"/>
                </a:solidFill>
                <a:latin typeface="Times New Roman"/>
                <a:ea typeface="Times New Roman"/>
                <a:cs typeface="Times New Roman"/>
                <a:sym typeface="Times New Roman"/>
              </a:rPr>
              <a:t>Feldman (2000), Nature</a:t>
            </a:r>
            <a:endParaRPr lang="en-US" sz="3600" b="1" dirty="0"/>
          </a:p>
        </p:txBody>
      </p:sp>
      <p:sp>
        <p:nvSpPr>
          <p:cNvPr id="5" name="TextBox 4"/>
          <p:cNvSpPr txBox="1"/>
          <p:nvPr/>
        </p:nvSpPr>
        <p:spPr>
          <a:xfrm>
            <a:off x="159541" y="1295400"/>
            <a:ext cx="8686800" cy="2396041"/>
          </a:xfrm>
          <a:prstGeom prst="rect">
            <a:avLst/>
          </a:prstGeom>
          <a:noFill/>
        </p:spPr>
        <p:txBody>
          <a:bodyPr wrap="square" rtlCol="0">
            <a:spAutoFit/>
          </a:bodyPr>
          <a:lstStyle/>
          <a:p>
            <a:pPr marL="0" lvl="1" algn="ctr" defTabSz="457200">
              <a:lnSpc>
                <a:spcPct val="70000"/>
              </a:lnSpc>
              <a:spcBef>
                <a:spcPts val="3300"/>
              </a:spcBef>
              <a:defRPr sz="1800"/>
            </a:pPr>
            <a:r>
              <a:rPr lang="en-US" sz="2400" kern="0" dirty="0">
                <a:solidFill>
                  <a:sysClr val="windowText" lastClr="000000"/>
                </a:solidFill>
                <a:latin typeface="Times New Roman"/>
                <a:ea typeface="Times New Roman"/>
                <a:cs typeface="Times New Roman"/>
                <a:sym typeface="Times New Roman"/>
              </a:rPr>
              <a:t>Minimal Boolean complexity</a:t>
            </a:r>
          </a:p>
          <a:p>
            <a:pPr marL="0" lvl="2" defTabSz="457200">
              <a:lnSpc>
                <a:spcPct val="70000"/>
              </a:lnSpc>
              <a:spcBef>
                <a:spcPts val="3300"/>
              </a:spcBef>
              <a:defRPr sz="1800"/>
            </a:pPr>
            <a:r>
              <a:rPr lang="en-US" sz="2400" kern="0" dirty="0">
                <a:solidFill>
                  <a:sysClr val="windowText" lastClr="000000"/>
                </a:solidFill>
                <a:latin typeface="Times New Roman"/>
                <a:ea typeface="Times New Roman"/>
                <a:cs typeface="Times New Roman"/>
                <a:sym typeface="Times New Roman"/>
              </a:rPr>
              <a:t>Length of the shortest logical expression that captures the </a:t>
            </a:r>
            <a:r>
              <a:rPr lang="en-US" sz="2400" kern="0" dirty="0" smtClean="0">
                <a:solidFill>
                  <a:sysClr val="windowText" lastClr="000000"/>
                </a:solidFill>
                <a:latin typeface="Times New Roman"/>
                <a:ea typeface="Times New Roman"/>
                <a:cs typeface="Times New Roman"/>
                <a:sym typeface="Times New Roman"/>
              </a:rPr>
              <a:t>concept</a:t>
            </a:r>
            <a:endParaRPr lang="en-US" sz="2400" kern="0" dirty="0">
              <a:solidFill>
                <a:sysClr val="windowText" lastClr="000000"/>
              </a:solidFill>
              <a:latin typeface="Times New Roman"/>
              <a:ea typeface="Times New Roman"/>
              <a:cs typeface="Times New Roman"/>
              <a:sym typeface="Times New Roman"/>
            </a:endParaRPr>
          </a:p>
          <a:p>
            <a:pPr marL="0" lvl="1" algn="ctr" defTabSz="457200">
              <a:lnSpc>
                <a:spcPct val="70000"/>
              </a:lnSpc>
              <a:spcBef>
                <a:spcPts val="3300"/>
              </a:spcBef>
              <a:defRPr sz="1800"/>
            </a:pPr>
            <a:r>
              <a:rPr lang="en-US" sz="2400" kern="0" dirty="0">
                <a:solidFill>
                  <a:sysClr val="windowText" lastClr="000000"/>
                </a:solidFill>
                <a:latin typeface="Times New Roman"/>
                <a:ea typeface="Times New Roman"/>
                <a:cs typeface="Times New Roman"/>
                <a:sym typeface="Times New Roman"/>
              </a:rPr>
              <a:t>I   &lt;   II   &lt;   III,   IV,   V,  &lt;   VI</a:t>
            </a:r>
          </a:p>
          <a:p>
            <a:pPr marL="545479" lvl="1" indent="-487680" algn="ctr" defTabSz="457200">
              <a:lnSpc>
                <a:spcPct val="70000"/>
              </a:lnSpc>
              <a:spcBef>
                <a:spcPts val="3300"/>
              </a:spcBef>
              <a:defRPr sz="1800"/>
            </a:pPr>
            <a:r>
              <a:rPr lang="en-US" sz="2400" kern="0" dirty="0">
                <a:solidFill>
                  <a:sysClr val="windowText" lastClr="000000"/>
                </a:solidFill>
                <a:latin typeface="Times New Roman"/>
                <a:ea typeface="Times New Roman"/>
                <a:cs typeface="Times New Roman"/>
                <a:sym typeface="Times New Roman"/>
              </a:rPr>
              <a:t>1       4          6       6      </a:t>
            </a:r>
            <a:r>
              <a:rPr lang="en-US" sz="2400" kern="0" dirty="0" smtClean="0">
                <a:solidFill>
                  <a:sysClr val="windowText" lastClr="000000"/>
                </a:solidFill>
                <a:latin typeface="Times New Roman"/>
                <a:ea typeface="Times New Roman"/>
                <a:cs typeface="Times New Roman"/>
                <a:sym typeface="Times New Roman"/>
              </a:rPr>
              <a:t>6        10</a:t>
            </a:r>
            <a:endParaRPr lang="en-US" sz="2400" kern="0" dirty="0">
              <a:solidFill>
                <a:sysClr val="windowText" lastClr="000000"/>
              </a:solidFill>
              <a:latin typeface="Times New Roman"/>
              <a:ea typeface="Times New Roman"/>
              <a:cs typeface="Times New Roman"/>
              <a:sym typeface="Times New Roman"/>
            </a:endParaRPr>
          </a:p>
        </p:txBody>
      </p:sp>
      <p:sp>
        <p:nvSpPr>
          <p:cNvPr id="6" name="Rectangle 5"/>
          <p:cNvSpPr/>
          <p:nvPr/>
        </p:nvSpPr>
        <p:spPr>
          <a:xfrm>
            <a:off x="213815" y="4343400"/>
            <a:ext cx="8610600" cy="1569660"/>
          </a:xfrm>
          <a:prstGeom prst="rect">
            <a:avLst/>
          </a:prstGeom>
        </p:spPr>
        <p:txBody>
          <a:bodyPr wrap="square">
            <a:spAutoFit/>
          </a:bodyPr>
          <a:lstStyle/>
          <a:p>
            <a:pPr marL="457200" indent="-457200">
              <a:buFont typeface="Wingdings" pitchFamily="2" charset="2"/>
              <a:buChar char="§"/>
              <a:defRPr/>
            </a:pPr>
            <a:r>
              <a:rPr lang="en-US" sz="2400" kern="0" dirty="0" smtClean="0">
                <a:solidFill>
                  <a:prstClr val="black"/>
                </a:solidFill>
                <a:latin typeface="Times New Roman"/>
                <a:ea typeface="Times New Roman"/>
              </a:rPr>
              <a:t>Type1 are the simplest to learn and the subgroup of concepts belonging to Type6 are the most difficult, according to the following order: </a:t>
            </a:r>
          </a:p>
          <a:p>
            <a:pPr>
              <a:defRPr/>
            </a:pPr>
            <a:r>
              <a:rPr lang="en-US" sz="2400" kern="0" dirty="0" smtClean="0">
                <a:solidFill>
                  <a:prstClr val="black"/>
                </a:solidFill>
                <a:latin typeface="Times New Roman"/>
                <a:ea typeface="Times New Roman"/>
              </a:rPr>
              <a:t>     Type 1&lt;Type2&lt;(Type3=Type4=Type5)&lt;Type6</a:t>
            </a:r>
            <a:endParaRPr lang="en-US" sz="2400" kern="0" dirty="0" smtClean="0">
              <a:solidFill>
                <a:sysClr val="windowText" lastClr="000000"/>
              </a:solidFill>
            </a:endParaRPr>
          </a:p>
        </p:txBody>
      </p:sp>
    </p:spTree>
    <p:extLst>
      <p:ext uri="{BB962C8B-B14F-4D97-AF65-F5344CB8AC3E}">
        <p14:creationId xmlns:p14="http://schemas.microsoft.com/office/powerpoint/2010/main" val="1305665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18</a:t>
            </a:fld>
            <a:endParaRPr lang="en-US">
              <a:solidFill>
                <a:prstClr val="black">
                  <a:tint val="75000"/>
                </a:prstClr>
              </a:solidFill>
            </a:endParaRPr>
          </a:p>
        </p:txBody>
      </p:sp>
      <p:sp>
        <p:nvSpPr>
          <p:cNvPr id="3" name="TextBox 2"/>
          <p:cNvSpPr txBox="1"/>
          <p:nvPr/>
        </p:nvSpPr>
        <p:spPr>
          <a:xfrm>
            <a:off x="1143000" y="0"/>
            <a:ext cx="7378943" cy="646331"/>
          </a:xfrm>
          <a:prstGeom prst="rect">
            <a:avLst/>
          </a:prstGeom>
          <a:noFill/>
        </p:spPr>
        <p:txBody>
          <a:bodyPr wrap="none" rtlCol="0">
            <a:spAutoFit/>
          </a:bodyPr>
          <a:lstStyle/>
          <a:p>
            <a:r>
              <a:rPr lang="en-US" sz="3600" b="1" kern="0" dirty="0">
                <a:solidFill>
                  <a:sysClr val="windowText" lastClr="000000"/>
                </a:solidFill>
                <a:latin typeface="Times New Roman" panose="02020603050405020304" pitchFamily="18" charset="0"/>
                <a:cs typeface="Times New Roman" panose="02020603050405020304" pitchFamily="18" charset="0"/>
                <a:sym typeface="Helvetica Light"/>
              </a:rPr>
              <a:t>Drawbacks of Feldman’s complexity</a:t>
            </a:r>
            <a:endParaRPr lang="en-US" sz="3600" b="1" dirty="0">
              <a:latin typeface="Times New Roman" panose="02020603050405020304" pitchFamily="18" charset="0"/>
              <a:cs typeface="Times New Roman" panose="02020603050405020304" pitchFamily="18" charset="0"/>
            </a:endParaRPr>
          </a:p>
        </p:txBody>
      </p:sp>
      <p:sp>
        <p:nvSpPr>
          <p:cNvPr id="4" name="Shape 116"/>
          <p:cNvSpPr/>
          <p:nvPr/>
        </p:nvSpPr>
        <p:spPr>
          <a:xfrm>
            <a:off x="304800" y="685800"/>
            <a:ext cx="8484863" cy="57359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marL="0" lvl="1" defTabSz="457200">
              <a:spcBef>
                <a:spcPts val="3300"/>
              </a:spcBef>
              <a:defRPr sz="1800"/>
            </a:pPr>
            <a:r>
              <a:rPr lang="ru-RU" sz="2400" kern="0" dirty="0" smtClean="0">
                <a:solidFill>
                  <a:sysClr val="windowText" lastClr="000000"/>
                </a:solidFill>
                <a:latin typeface="Times New Roman"/>
                <a:ea typeface="Times New Roman"/>
                <a:cs typeface="Times New Roman"/>
                <a:sym typeface="Times New Roman"/>
              </a:rPr>
              <a:t>1. </a:t>
            </a:r>
            <a:r>
              <a:rPr lang="en-US" sz="2400" kern="0" dirty="0" smtClean="0">
                <a:solidFill>
                  <a:sysClr val="windowText" lastClr="000000"/>
                </a:solidFill>
                <a:latin typeface="Times New Roman"/>
                <a:ea typeface="Times New Roman"/>
                <a:cs typeface="Times New Roman"/>
                <a:sym typeface="Times New Roman"/>
              </a:rPr>
              <a:t>Not </a:t>
            </a:r>
            <a:r>
              <a:rPr lang="en-US" sz="2400" kern="0" dirty="0">
                <a:solidFill>
                  <a:sysClr val="windowText" lastClr="000000"/>
                </a:solidFill>
                <a:latin typeface="Times New Roman"/>
                <a:ea typeface="Times New Roman"/>
                <a:cs typeface="Times New Roman"/>
                <a:sym typeface="Times New Roman"/>
              </a:rPr>
              <a:t>minimal! </a:t>
            </a:r>
            <a:r>
              <a:rPr lang="en-US" sz="2400" kern="0" dirty="0" smtClean="0">
                <a:solidFill>
                  <a:sysClr val="windowText" lastClr="000000"/>
                </a:solidFill>
                <a:latin typeface="Times New Roman"/>
                <a:ea typeface="Times New Roman"/>
                <a:cs typeface="Times New Roman"/>
                <a:sym typeface="Times New Roman"/>
              </a:rPr>
              <a:t>(Vigo</a:t>
            </a:r>
            <a:r>
              <a:rPr lang="en-US" sz="2400" kern="0" dirty="0">
                <a:solidFill>
                  <a:sysClr val="windowText" lastClr="000000"/>
                </a:solidFill>
                <a:latin typeface="Times New Roman"/>
                <a:ea typeface="Times New Roman"/>
                <a:cs typeface="Times New Roman"/>
                <a:sym typeface="Times New Roman"/>
              </a:rPr>
              <a:t>, 2006)</a:t>
            </a:r>
          </a:p>
          <a:p>
            <a:pPr marL="0" lvl="2" defTabSz="457200">
              <a:spcBef>
                <a:spcPts val="3300"/>
              </a:spcBef>
              <a:defRPr sz="1800"/>
            </a:pPr>
            <a:r>
              <a:rPr lang="en-US" sz="2400" kern="0" dirty="0">
                <a:solidFill>
                  <a:sysClr val="windowText" lastClr="000000"/>
                </a:solidFill>
                <a:latin typeface="Times New Roman"/>
                <a:ea typeface="Times New Roman"/>
                <a:cs typeface="Times New Roman"/>
                <a:sym typeface="Times New Roman"/>
              </a:rPr>
              <a:t>Corrected</a:t>
            </a:r>
            <a:r>
              <a:rPr lang="en-US" sz="2400" kern="0" dirty="0" smtClean="0">
                <a:solidFill>
                  <a:sysClr val="windowText" lastClr="000000"/>
                </a:solidFill>
                <a:latin typeface="Times New Roman"/>
                <a:ea typeface="Times New Roman"/>
                <a:cs typeface="Times New Roman"/>
                <a:sym typeface="Times New Roman"/>
              </a:rPr>
              <a:t>:    </a:t>
            </a:r>
            <a:r>
              <a:rPr lang="en-US" sz="2400" kern="0" dirty="0">
                <a:solidFill>
                  <a:sysClr val="windowText" lastClr="000000"/>
                </a:solidFill>
                <a:latin typeface="Times New Roman"/>
                <a:ea typeface="Times New Roman"/>
                <a:cs typeface="Times New Roman"/>
                <a:sym typeface="Times New Roman"/>
              </a:rPr>
              <a:t>	I </a:t>
            </a:r>
            <a:r>
              <a:rPr lang="en-US" sz="2400" kern="0" dirty="0" smtClean="0">
                <a:solidFill>
                  <a:sysClr val="windowText" lastClr="000000"/>
                </a:solidFill>
                <a:latin typeface="Times New Roman"/>
                <a:ea typeface="Times New Roman"/>
                <a:cs typeface="Times New Roman"/>
                <a:sym typeface="Times New Roman"/>
              </a:rPr>
              <a:t>&lt; II</a:t>
            </a:r>
            <a:r>
              <a:rPr lang="en-US" sz="2400" kern="0" dirty="0">
                <a:solidFill>
                  <a:sysClr val="windowText" lastClr="000000"/>
                </a:solidFill>
                <a:latin typeface="Times New Roman"/>
                <a:ea typeface="Times New Roman"/>
                <a:cs typeface="Times New Roman"/>
                <a:sym typeface="Times New Roman"/>
              </a:rPr>
              <a:t>,  III &lt; IV &lt; </a:t>
            </a:r>
            <a:r>
              <a:rPr lang="en-US" sz="2400" kern="0" dirty="0" smtClean="0">
                <a:solidFill>
                  <a:sysClr val="windowText" lastClr="000000"/>
                </a:solidFill>
                <a:latin typeface="Times New Roman"/>
                <a:ea typeface="Times New Roman"/>
                <a:cs typeface="Times New Roman"/>
                <a:sym typeface="Times New Roman"/>
              </a:rPr>
              <a:t>V&lt; VI</a:t>
            </a:r>
            <a:endParaRPr lang="en-US" sz="2400" kern="0" dirty="0">
              <a:solidFill>
                <a:sysClr val="windowText" lastClr="000000"/>
              </a:solidFill>
              <a:latin typeface="Times New Roman"/>
              <a:ea typeface="Times New Roman"/>
              <a:cs typeface="Times New Roman"/>
              <a:sym typeface="Times New Roman"/>
            </a:endParaRPr>
          </a:p>
          <a:p>
            <a:pPr marL="1114439" lvl="2" indent="-406399" defTabSz="457200">
              <a:spcBef>
                <a:spcPts val="3300"/>
              </a:spcBef>
              <a:defRPr sz="1800"/>
            </a:pPr>
            <a:r>
              <a:rPr lang="en-US" sz="2400" kern="0" dirty="0">
                <a:solidFill>
                  <a:sysClr val="windowText" lastClr="000000"/>
                </a:solidFill>
                <a:latin typeface="Times New Roman"/>
                <a:ea typeface="Times New Roman"/>
                <a:cs typeface="Times New Roman"/>
                <a:sym typeface="Times New Roman"/>
              </a:rPr>
              <a:t>		</a:t>
            </a:r>
            <a:r>
              <a:rPr lang="en-US" sz="2400" kern="0" dirty="0" smtClean="0">
                <a:solidFill>
                  <a:sysClr val="windowText" lastClr="000000"/>
                </a:solidFill>
                <a:latin typeface="Times New Roman"/>
                <a:ea typeface="Times New Roman"/>
                <a:cs typeface="Times New Roman"/>
                <a:sym typeface="Times New Roman"/>
              </a:rPr>
              <a:t>      1    4    4</a:t>
            </a:r>
            <a:r>
              <a:rPr lang="en-US" sz="2400" kern="0" dirty="0">
                <a:solidFill>
                  <a:sysClr val="windowText" lastClr="000000"/>
                </a:solidFill>
                <a:latin typeface="Times New Roman"/>
                <a:ea typeface="Times New Roman"/>
                <a:cs typeface="Times New Roman"/>
                <a:sym typeface="Times New Roman"/>
              </a:rPr>
              <a:t>	</a:t>
            </a:r>
            <a:r>
              <a:rPr lang="en-US" sz="2400" kern="0" dirty="0" smtClean="0">
                <a:solidFill>
                  <a:sysClr val="windowText" lastClr="000000"/>
                </a:solidFill>
                <a:latin typeface="Times New Roman"/>
                <a:ea typeface="Times New Roman"/>
                <a:cs typeface="Times New Roman"/>
                <a:sym typeface="Times New Roman"/>
              </a:rPr>
              <a:t>  5</a:t>
            </a:r>
            <a:r>
              <a:rPr lang="en-US" sz="2400" kern="0" dirty="0">
                <a:solidFill>
                  <a:sysClr val="windowText" lastClr="000000"/>
                </a:solidFill>
                <a:latin typeface="Times New Roman"/>
                <a:ea typeface="Times New Roman"/>
                <a:cs typeface="Times New Roman"/>
                <a:sym typeface="Times New Roman"/>
              </a:rPr>
              <a:t>	  </a:t>
            </a:r>
            <a:r>
              <a:rPr lang="en-US" sz="2400" kern="0" dirty="0" smtClean="0">
                <a:solidFill>
                  <a:sysClr val="windowText" lastClr="000000"/>
                </a:solidFill>
                <a:latin typeface="Times New Roman"/>
                <a:ea typeface="Times New Roman"/>
                <a:cs typeface="Times New Roman"/>
                <a:sym typeface="Times New Roman"/>
              </a:rPr>
              <a:t>   6    10</a:t>
            </a:r>
            <a:endParaRPr lang="en-US" sz="2400" kern="0" dirty="0">
              <a:solidFill>
                <a:sysClr val="windowText" lastClr="000000"/>
              </a:solidFill>
              <a:latin typeface="Times New Roman"/>
              <a:ea typeface="Times New Roman"/>
              <a:cs typeface="Times New Roman"/>
              <a:sym typeface="Times New Roman"/>
            </a:endParaRPr>
          </a:p>
          <a:p>
            <a:pPr marL="0" lvl="1" defTabSz="457200">
              <a:spcBef>
                <a:spcPts val="3300"/>
              </a:spcBef>
              <a:defRPr sz="1800"/>
            </a:pPr>
            <a:r>
              <a:rPr lang="en-US" sz="2400" kern="0" dirty="0" smtClean="0">
                <a:solidFill>
                  <a:sysClr val="windowText" lastClr="000000"/>
                </a:solidFill>
                <a:latin typeface="Times New Roman"/>
                <a:ea typeface="Times New Roman"/>
                <a:cs typeface="Times New Roman"/>
                <a:sym typeface="Times New Roman"/>
              </a:rPr>
              <a:t>2</a:t>
            </a:r>
            <a:r>
              <a:rPr lang="en-US" sz="2400" kern="0" dirty="0">
                <a:solidFill>
                  <a:sysClr val="windowText" lastClr="000000"/>
                </a:solidFill>
                <a:latin typeface="Times New Roman"/>
                <a:ea typeface="Times New Roman"/>
                <a:cs typeface="Times New Roman"/>
                <a:sym typeface="Times New Roman"/>
              </a:rPr>
              <a:t>. Ad-hoc choice of </a:t>
            </a:r>
            <a:r>
              <a:rPr lang="en-US" sz="2400" kern="0" dirty="0" smtClean="0">
                <a:solidFill>
                  <a:sysClr val="windowText" lastClr="000000"/>
                </a:solidFill>
                <a:latin typeface="Times New Roman"/>
                <a:ea typeface="Times New Roman"/>
                <a:cs typeface="Times New Roman"/>
                <a:sym typeface="Times New Roman"/>
              </a:rPr>
              <a:t>operators. </a:t>
            </a:r>
            <a:r>
              <a:rPr sz="2400" kern="0" dirty="0" smtClean="0">
                <a:solidFill>
                  <a:sysClr val="windowText" lastClr="000000"/>
                </a:solidFill>
                <a:latin typeface="Times New Roman"/>
                <a:ea typeface="Times New Roman"/>
                <a:cs typeface="Times New Roman"/>
                <a:sym typeface="Times New Roman"/>
              </a:rPr>
              <a:t>Include </a:t>
            </a:r>
            <a:r>
              <a:rPr lang="en-US" sz="2400" kern="0" dirty="0" smtClean="0">
                <a:solidFill>
                  <a:sysClr val="windowText" lastClr="000000"/>
                </a:solidFill>
                <a:latin typeface="Times New Roman"/>
                <a:ea typeface="Times New Roman"/>
                <a:cs typeface="Times New Roman"/>
                <a:sym typeface="Times New Roman"/>
              </a:rPr>
              <a:t>"</a:t>
            </a:r>
            <a:r>
              <a:rPr sz="2400" kern="0" dirty="0" smtClean="0">
                <a:solidFill>
                  <a:sysClr val="windowText" lastClr="000000"/>
                </a:solidFill>
                <a:latin typeface="Times New Roman"/>
                <a:ea typeface="Times New Roman"/>
                <a:cs typeface="Times New Roman"/>
                <a:sym typeface="Times New Roman"/>
              </a:rPr>
              <a:t>xor</a:t>
            </a:r>
            <a:r>
              <a:rPr lang="en-US" sz="2400" kern="0" dirty="0" smtClean="0">
                <a:solidFill>
                  <a:sysClr val="windowText" lastClr="000000"/>
                </a:solidFill>
                <a:latin typeface="Times New Roman"/>
                <a:ea typeface="Times New Roman"/>
                <a:cs typeface="Times New Roman"/>
                <a:sym typeface="Times New Roman"/>
              </a:rPr>
              <a:t>"</a:t>
            </a:r>
            <a:r>
              <a:rPr sz="2400" kern="0" dirty="0" smtClean="0">
                <a:solidFill>
                  <a:sysClr val="windowText" lastClr="000000"/>
                </a:solidFill>
                <a:latin typeface="Times New Roman"/>
                <a:ea typeface="Times New Roman"/>
                <a:cs typeface="Times New Roman"/>
                <a:sym typeface="Times New Roman"/>
              </a:rPr>
              <a:t>: </a:t>
            </a:r>
            <a:r>
              <a:rPr sz="2400" kern="0" dirty="0">
                <a:solidFill>
                  <a:sysClr val="windowText" lastClr="000000"/>
                </a:solidFill>
                <a:latin typeface="Times New Roman"/>
                <a:ea typeface="Times New Roman"/>
                <a:cs typeface="Times New Roman"/>
                <a:sym typeface="Times New Roman"/>
              </a:rPr>
              <a:t>	</a:t>
            </a:r>
            <a:endParaRPr lang="en-US" sz="2400" kern="0" dirty="0" smtClean="0">
              <a:solidFill>
                <a:sysClr val="windowText" lastClr="000000"/>
              </a:solidFill>
              <a:latin typeface="Times New Roman"/>
              <a:ea typeface="Times New Roman"/>
              <a:cs typeface="Times New Roman"/>
              <a:sym typeface="Times New Roman"/>
            </a:endParaRPr>
          </a:p>
          <a:p>
            <a:pPr marL="0" lvl="2" defTabSz="457200">
              <a:spcBef>
                <a:spcPts val="3300"/>
              </a:spcBef>
              <a:defRPr sz="1800"/>
            </a:pPr>
            <a:r>
              <a:rPr lang="en-US" sz="2400" kern="0" dirty="0">
                <a:solidFill>
                  <a:sysClr val="windowText" lastClr="000000"/>
                </a:solidFill>
                <a:latin typeface="Times New Roman"/>
                <a:ea typeface="Times New Roman"/>
                <a:cs typeface="Times New Roman"/>
                <a:sym typeface="Times New Roman"/>
              </a:rPr>
              <a:t>	</a:t>
            </a:r>
            <a:r>
              <a:rPr lang="en-US" sz="2400" kern="0" dirty="0" smtClean="0">
                <a:solidFill>
                  <a:sysClr val="windowText" lastClr="000000"/>
                </a:solidFill>
                <a:latin typeface="Times New Roman"/>
                <a:ea typeface="Times New Roman"/>
                <a:cs typeface="Times New Roman"/>
                <a:sym typeface="Times New Roman"/>
              </a:rPr>
              <a:t>					</a:t>
            </a:r>
            <a:r>
              <a:rPr sz="2400" kern="0" dirty="0" smtClean="0">
                <a:solidFill>
                  <a:sysClr val="windowText" lastClr="000000"/>
                </a:solidFill>
                <a:latin typeface="Times New Roman"/>
                <a:ea typeface="Times New Roman"/>
                <a:cs typeface="Times New Roman"/>
                <a:sym typeface="Times New Roman"/>
              </a:rPr>
              <a:t>I  </a:t>
            </a:r>
            <a:r>
              <a:rPr sz="2400" kern="0" dirty="0">
                <a:solidFill>
                  <a:sysClr val="windowText" lastClr="000000"/>
                </a:solidFill>
                <a:latin typeface="Times New Roman"/>
                <a:ea typeface="Times New Roman"/>
                <a:cs typeface="Times New Roman"/>
                <a:sym typeface="Times New Roman"/>
              </a:rPr>
              <a:t>&lt;	</a:t>
            </a:r>
            <a:r>
              <a:rPr lang="en-US" sz="2400" kern="0" dirty="0" smtClean="0">
                <a:solidFill>
                  <a:sysClr val="windowText" lastClr="000000"/>
                </a:solidFill>
                <a:latin typeface="Times New Roman"/>
                <a:ea typeface="Times New Roman"/>
                <a:cs typeface="Times New Roman"/>
                <a:sym typeface="Times New Roman"/>
              </a:rPr>
              <a:t> </a:t>
            </a:r>
            <a:r>
              <a:rPr sz="2400" kern="0" dirty="0" smtClean="0">
                <a:solidFill>
                  <a:sysClr val="windowText" lastClr="000000"/>
                </a:solidFill>
                <a:latin typeface="Times New Roman"/>
                <a:ea typeface="Times New Roman"/>
                <a:cs typeface="Times New Roman"/>
                <a:sym typeface="Times New Roman"/>
              </a:rPr>
              <a:t>II &lt;</a:t>
            </a:r>
            <a:r>
              <a:rPr lang="en-US" sz="2400" kern="0" dirty="0">
                <a:solidFill>
                  <a:sysClr val="windowText" lastClr="000000"/>
                </a:solidFill>
                <a:latin typeface="Times New Roman"/>
                <a:ea typeface="Times New Roman"/>
                <a:cs typeface="Times New Roman"/>
                <a:sym typeface="Times New Roman"/>
              </a:rPr>
              <a:t> </a:t>
            </a:r>
            <a:r>
              <a:rPr lang="en-US" sz="2400" kern="0" dirty="0" smtClean="0">
                <a:solidFill>
                  <a:sysClr val="windowText" lastClr="000000"/>
                </a:solidFill>
                <a:latin typeface="Times New Roman"/>
                <a:ea typeface="Times New Roman"/>
                <a:cs typeface="Times New Roman"/>
                <a:sym typeface="Times New Roman"/>
              </a:rPr>
              <a:t>V,</a:t>
            </a:r>
            <a:r>
              <a:rPr lang="en-US" sz="2400" kern="0" dirty="0">
                <a:solidFill>
                  <a:sysClr val="windowText" lastClr="000000"/>
                </a:solidFill>
                <a:latin typeface="Times New Roman"/>
                <a:ea typeface="Times New Roman"/>
                <a:cs typeface="Times New Roman"/>
                <a:sym typeface="Times New Roman"/>
              </a:rPr>
              <a:t> VI</a:t>
            </a:r>
            <a:r>
              <a:rPr lang="en-US" sz="2400" kern="0" dirty="0" smtClean="0">
                <a:solidFill>
                  <a:sysClr val="windowText" lastClr="000000"/>
                </a:solidFill>
                <a:latin typeface="Times New Roman"/>
                <a:ea typeface="Times New Roman"/>
                <a:cs typeface="Times New Roman"/>
                <a:sym typeface="Times New Roman"/>
              </a:rPr>
              <a:t> </a:t>
            </a:r>
            <a:r>
              <a:rPr lang="en-US" sz="2400" kern="0" dirty="0">
                <a:solidFill>
                  <a:sysClr val="windowText" lastClr="000000"/>
                </a:solidFill>
                <a:latin typeface="Times New Roman"/>
                <a:ea typeface="Times New Roman"/>
                <a:cs typeface="Times New Roman"/>
                <a:sym typeface="Times New Roman"/>
              </a:rPr>
              <a:t>&lt; III</a:t>
            </a:r>
            <a:r>
              <a:rPr lang="en-US" sz="2400" kern="0" dirty="0" smtClean="0">
                <a:solidFill>
                  <a:sysClr val="windowText" lastClr="000000"/>
                </a:solidFill>
                <a:latin typeface="Times New Roman"/>
                <a:ea typeface="Times New Roman"/>
                <a:cs typeface="Times New Roman"/>
                <a:sym typeface="Times New Roman"/>
              </a:rPr>
              <a:t> &lt; </a:t>
            </a:r>
            <a:r>
              <a:rPr lang="en-US" sz="2400" kern="0" dirty="0">
                <a:solidFill>
                  <a:sysClr val="windowText" lastClr="000000"/>
                </a:solidFill>
                <a:latin typeface="Times New Roman"/>
                <a:ea typeface="Times New Roman"/>
                <a:cs typeface="Times New Roman"/>
                <a:sym typeface="Times New Roman"/>
              </a:rPr>
              <a:t>	 IV </a:t>
            </a:r>
            <a:r>
              <a:rPr lang="en-US" sz="2400" kern="0" dirty="0" smtClean="0">
                <a:solidFill>
                  <a:sysClr val="windowText" lastClr="000000"/>
                </a:solidFill>
                <a:latin typeface="Times New Roman"/>
                <a:ea typeface="Times New Roman"/>
                <a:cs typeface="Times New Roman"/>
                <a:sym typeface="Times New Roman"/>
              </a:rPr>
              <a:t>		</a:t>
            </a:r>
            <a:r>
              <a:rPr sz="2400" kern="0" dirty="0">
                <a:solidFill>
                  <a:sysClr val="windowText" lastClr="000000"/>
                </a:solidFill>
                <a:latin typeface="Times New Roman"/>
                <a:ea typeface="Times New Roman"/>
                <a:cs typeface="Times New Roman"/>
                <a:sym typeface="Times New Roman"/>
              </a:rPr>
              <a:t>		</a:t>
            </a:r>
            <a:r>
              <a:rPr lang="en-US" sz="2400" kern="0" dirty="0" smtClean="0">
                <a:solidFill>
                  <a:sysClr val="windowText" lastClr="000000"/>
                </a:solidFill>
                <a:latin typeface="Times New Roman"/>
                <a:ea typeface="Times New Roman"/>
                <a:cs typeface="Times New Roman"/>
                <a:sym typeface="Times New Roman"/>
              </a:rPr>
              <a:t>      						</a:t>
            </a:r>
            <a:r>
              <a:rPr sz="2400" kern="0" dirty="0" smtClean="0">
                <a:solidFill>
                  <a:sysClr val="windowText" lastClr="000000"/>
                </a:solidFill>
                <a:latin typeface="Times New Roman"/>
                <a:ea typeface="Times New Roman"/>
                <a:cs typeface="Times New Roman"/>
                <a:sym typeface="Times New Roman"/>
              </a:rPr>
              <a:t>1</a:t>
            </a:r>
            <a:r>
              <a:rPr sz="2400" kern="0" dirty="0">
                <a:solidFill>
                  <a:sysClr val="windowText" lastClr="000000"/>
                </a:solidFill>
                <a:latin typeface="Times New Roman"/>
                <a:ea typeface="Times New Roman"/>
                <a:cs typeface="Times New Roman"/>
                <a:sym typeface="Times New Roman"/>
              </a:rPr>
              <a:t>	</a:t>
            </a:r>
            <a:r>
              <a:rPr lang="en-US" sz="2400" kern="0" dirty="0" smtClean="0">
                <a:solidFill>
                  <a:sysClr val="windowText" lastClr="000000"/>
                </a:solidFill>
                <a:latin typeface="Times New Roman"/>
                <a:ea typeface="Times New Roman"/>
                <a:cs typeface="Times New Roman"/>
                <a:sym typeface="Times New Roman"/>
              </a:rPr>
              <a:t> </a:t>
            </a:r>
            <a:r>
              <a:rPr sz="2400" kern="0" dirty="0" smtClean="0">
                <a:solidFill>
                  <a:sysClr val="windowText" lastClr="000000"/>
                </a:solidFill>
                <a:latin typeface="Times New Roman"/>
                <a:ea typeface="Times New Roman"/>
                <a:cs typeface="Times New Roman"/>
                <a:sym typeface="Times New Roman"/>
              </a:rPr>
              <a:t>2</a:t>
            </a:r>
            <a:r>
              <a:rPr sz="2400" kern="0" dirty="0">
                <a:solidFill>
                  <a:sysClr val="windowText" lastClr="000000"/>
                </a:solidFill>
                <a:latin typeface="Times New Roman"/>
                <a:ea typeface="Times New Roman"/>
                <a:cs typeface="Times New Roman"/>
                <a:sym typeface="Times New Roman"/>
              </a:rPr>
              <a:t>	</a:t>
            </a:r>
            <a:r>
              <a:rPr lang="en-US" sz="2400" kern="0" dirty="0" smtClean="0">
                <a:solidFill>
                  <a:sysClr val="windowText" lastClr="000000"/>
                </a:solidFill>
                <a:latin typeface="Times New Roman"/>
                <a:ea typeface="Times New Roman"/>
                <a:cs typeface="Times New Roman"/>
                <a:sym typeface="Times New Roman"/>
              </a:rPr>
              <a:t>  3</a:t>
            </a:r>
            <a:r>
              <a:rPr sz="2400" kern="0" dirty="0">
                <a:solidFill>
                  <a:sysClr val="windowText" lastClr="000000"/>
                </a:solidFill>
                <a:latin typeface="Times New Roman"/>
                <a:ea typeface="Times New Roman"/>
                <a:cs typeface="Times New Roman"/>
                <a:sym typeface="Times New Roman"/>
              </a:rPr>
              <a:t>	 </a:t>
            </a:r>
            <a:r>
              <a:rPr lang="en-US" sz="2400" kern="0" dirty="0" smtClean="0">
                <a:solidFill>
                  <a:sysClr val="windowText" lastClr="000000"/>
                </a:solidFill>
                <a:latin typeface="Times New Roman"/>
                <a:ea typeface="Times New Roman"/>
                <a:cs typeface="Times New Roman"/>
                <a:sym typeface="Times New Roman"/>
              </a:rPr>
              <a:t> 3</a:t>
            </a:r>
            <a:r>
              <a:rPr sz="2400" kern="0" dirty="0">
                <a:solidFill>
                  <a:sysClr val="windowText" lastClr="000000"/>
                </a:solidFill>
                <a:latin typeface="Times New Roman"/>
                <a:ea typeface="Times New Roman"/>
                <a:cs typeface="Times New Roman"/>
                <a:sym typeface="Times New Roman"/>
              </a:rPr>
              <a:t>	</a:t>
            </a:r>
            <a:r>
              <a:rPr lang="en-US" sz="2400" kern="0" dirty="0" smtClean="0">
                <a:solidFill>
                  <a:sysClr val="windowText" lastClr="000000"/>
                </a:solidFill>
                <a:latin typeface="Times New Roman"/>
                <a:ea typeface="Times New Roman"/>
                <a:cs typeface="Times New Roman"/>
                <a:sym typeface="Times New Roman"/>
              </a:rPr>
              <a:t>    4</a:t>
            </a:r>
            <a:r>
              <a:rPr lang="en-US" sz="2400" kern="0" dirty="0">
                <a:solidFill>
                  <a:sysClr val="windowText" lastClr="000000"/>
                </a:solidFill>
                <a:latin typeface="Times New Roman"/>
                <a:ea typeface="Times New Roman"/>
                <a:cs typeface="Times New Roman"/>
                <a:sym typeface="Times New Roman"/>
              </a:rPr>
              <a:t> </a:t>
            </a:r>
            <a:r>
              <a:rPr lang="en-US" sz="2400" kern="0" dirty="0" smtClean="0">
                <a:solidFill>
                  <a:sysClr val="windowText" lastClr="000000"/>
                </a:solidFill>
                <a:latin typeface="Times New Roman"/>
                <a:ea typeface="Times New Roman"/>
                <a:cs typeface="Times New Roman"/>
                <a:sym typeface="Times New Roman"/>
              </a:rPr>
              <a:t>       5</a:t>
            </a:r>
          </a:p>
          <a:p>
            <a:pPr marL="0" lvl="2" defTabSz="457200">
              <a:spcBef>
                <a:spcPts val="3300"/>
              </a:spcBef>
              <a:defRPr sz="1800"/>
            </a:pPr>
            <a:r>
              <a:rPr lang="en-US" sz="2400" kern="0" dirty="0">
                <a:solidFill>
                  <a:sysClr val="windowText" lastClr="000000"/>
                </a:solidFill>
                <a:latin typeface="Times New Roman"/>
                <a:ea typeface="Times New Roman"/>
                <a:cs typeface="Times New Roman"/>
                <a:sym typeface="Times New Roman"/>
              </a:rPr>
              <a:t>No psychological mechanism for forming minimal </a:t>
            </a:r>
            <a:r>
              <a:rPr lang="en-US" sz="2400" kern="0" dirty="0" smtClean="0">
                <a:solidFill>
                  <a:sysClr val="windowText" lastClr="000000"/>
                </a:solidFill>
                <a:latin typeface="Times New Roman"/>
                <a:ea typeface="Times New Roman"/>
                <a:cs typeface="Times New Roman"/>
                <a:sym typeface="Times New Roman"/>
              </a:rPr>
              <a:t>descriptions</a:t>
            </a:r>
            <a:endParaRPr lang="en-US" sz="2400" kern="0" dirty="0">
              <a:solidFill>
                <a:sysClr val="windowText" lastClr="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8260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19</a:t>
            </a:fld>
            <a:endParaRPr lang="en-US" dirty="0">
              <a:solidFill>
                <a:prstClr val="black">
                  <a:tint val="75000"/>
                </a:prstClr>
              </a:solidFill>
            </a:endParaRPr>
          </a:p>
        </p:txBody>
      </p:sp>
      <p:sp>
        <p:nvSpPr>
          <p:cNvPr id="3" name="Title 1"/>
          <p:cNvSpPr txBox="1">
            <a:spLocks/>
          </p:cNvSpPr>
          <p:nvPr/>
        </p:nvSpPr>
        <p:spPr>
          <a:xfrm>
            <a:off x="304800" y="1"/>
            <a:ext cx="8547100" cy="685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a:lstStyle>
          <a:p>
            <a:pPr marL="0" marR="0" lvl="0" indent="0" algn="ctr" defTabSz="584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ysClr val="windowText" lastClr="000000"/>
                </a:solidFill>
                <a:effectLst/>
                <a:uLnTx/>
                <a:uFillTx/>
                <a:latin typeface="Times New Roman"/>
                <a:ea typeface="Times New Roman"/>
                <a:cs typeface="Times New Roman"/>
                <a:sym typeface="Times New Roman"/>
              </a:rPr>
              <a:t>Feldman’s</a:t>
            </a:r>
            <a:r>
              <a:rPr kumimoji="0" lang="en-US" sz="3600" b="1" i="0" u="none" strike="noStrike" kern="0" cap="none" spc="0" normalizeH="0" baseline="0" noProof="0" dirty="0" smtClean="0">
                <a:ln>
                  <a:noFill/>
                </a:ln>
                <a:solidFill>
                  <a:sysClr val="windowText" lastClr="000000"/>
                </a:solidFill>
                <a:effectLst/>
                <a:uLnTx/>
                <a:uFillTx/>
                <a:latin typeface="Helvetica Light"/>
                <a:sym typeface="Helvetica Light"/>
              </a:rPr>
              <a:t> </a:t>
            </a:r>
            <a:r>
              <a:rPr kumimoji="0" lang="en-US" sz="3600" b="1" i="0" u="none" strike="noStrike" kern="0" cap="none" spc="0" normalizeH="0" baseline="0" noProof="0" dirty="0" smtClean="0">
                <a:ln>
                  <a:noFill/>
                </a:ln>
                <a:solidFill>
                  <a:sysClr val="windowText" lastClr="000000"/>
                </a:solidFill>
                <a:effectLst/>
                <a:uLnTx/>
                <a:uFillTx/>
                <a:latin typeface="Times New Roman"/>
                <a:ea typeface="Times New Roman"/>
                <a:cs typeface="Times New Roman"/>
                <a:sym typeface="Times New Roman"/>
              </a:rPr>
              <a:t>Complexity</a:t>
            </a:r>
            <a:r>
              <a:rPr kumimoji="0" lang="en-US" sz="3600" b="1" i="0" u="none" strike="noStrike" kern="0" cap="none" spc="0" normalizeH="0" baseline="0" noProof="0" dirty="0" smtClean="0">
                <a:ln>
                  <a:noFill/>
                </a:ln>
                <a:solidFill>
                  <a:sysClr val="windowText" lastClr="000000"/>
                </a:solidFill>
                <a:effectLst/>
                <a:uLnTx/>
                <a:uFillTx/>
                <a:latin typeface="Helvetica Light"/>
                <a:sym typeface="Helvetica Light"/>
              </a:rPr>
              <a:t> </a:t>
            </a:r>
            <a:r>
              <a:rPr kumimoji="0" lang="en-US" sz="3600" b="1" i="0" u="none" strike="noStrike" kern="0" cap="none" spc="0" normalizeH="0" baseline="0" noProof="0" dirty="0" smtClean="0">
                <a:ln>
                  <a:noFill/>
                </a:ln>
                <a:solidFill>
                  <a:sysClr val="windowText" lastClr="000000"/>
                </a:solidFill>
                <a:effectLst/>
                <a:uLnTx/>
                <a:uFillTx/>
                <a:latin typeface="Times New Roman"/>
                <a:ea typeface="Times New Roman"/>
                <a:cs typeface="Times New Roman"/>
                <a:sym typeface="Times New Roman"/>
              </a:rPr>
              <a:t>Issues</a:t>
            </a:r>
            <a:endParaRPr kumimoji="0" lang="en-US" sz="3600" b="1" i="0" u="none" strike="noStrike" kern="0" cap="none" spc="0" normalizeH="0" baseline="0" noProof="0" dirty="0">
              <a:ln>
                <a:noFill/>
              </a:ln>
              <a:solidFill>
                <a:sysClr val="windowText" lastClr="000000"/>
              </a:solidFill>
              <a:effectLst/>
              <a:uLnTx/>
              <a:uFillTx/>
              <a:latin typeface="Times New Roman"/>
              <a:ea typeface="Times New Roman"/>
              <a:cs typeface="Times New Roman"/>
              <a:sym typeface="Times New Roman"/>
            </a:endParaRPr>
          </a:p>
        </p:txBody>
      </p:sp>
      <p:sp>
        <p:nvSpPr>
          <p:cNvPr id="4" name="Text Placeholder 2"/>
          <p:cNvSpPr txBox="1">
            <a:spLocks/>
          </p:cNvSpPr>
          <p:nvPr/>
        </p:nvSpPr>
        <p:spPr>
          <a:xfrm>
            <a:off x="76200" y="762000"/>
            <a:ext cx="8839200" cy="5410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fontScale="92500" lnSpcReduction="10000"/>
          </a:bodyPr>
          <a:lst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a:lstStyle>
          <a:p>
            <a:pPr marL="889000" marR="0" lvl="1" indent="-444500" defTabSz="584200" eaLnBrk="1" fontAlgn="auto" latinLnBrk="0" hangingPunct="1">
              <a:lnSpc>
                <a:spcPct val="100000"/>
              </a:lnSpc>
              <a:spcBef>
                <a:spcPts val="1200"/>
              </a:spcBef>
              <a:spcAft>
                <a:spcPts val="0"/>
              </a:spcAft>
              <a:buClrTx/>
              <a:buSzPct val="75000"/>
              <a:buFont typeface="Wingdings" charset="2"/>
              <a:buChar char="§"/>
              <a:tabLst/>
              <a:defRPr/>
            </a:pPr>
            <a:r>
              <a:rPr kumimoji="0" lang="en-US" sz="2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Hoefler Text"/>
                <a:cs typeface="Times New Roman" panose="02020603050405020304" pitchFamily="18" charset="0"/>
                <a:sym typeface="Times New Roman"/>
              </a:rPr>
              <a:t>Problem of Boolean minimization (Vigo, 2003) </a:t>
            </a:r>
          </a:p>
          <a:p>
            <a:pPr marL="444500" marR="0" lvl="1" indent="0" defTabSz="584200" eaLnBrk="1" fontAlgn="auto" latinLnBrk="0" hangingPunct="1">
              <a:lnSpc>
                <a:spcPct val="100000"/>
              </a:lnSpc>
              <a:spcBef>
                <a:spcPts val="1200"/>
              </a:spcBef>
              <a:spcAft>
                <a:spcPts val="0"/>
              </a:spcAft>
              <a:buClrTx/>
              <a:buSzPct val="75000"/>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Hoefler Text"/>
                <a:cs typeface="Times New Roman" panose="02020603050405020304" pitchFamily="18" charset="0"/>
                <a:sym typeface="Times New Roman"/>
              </a:rPr>
              <a:t>Feldman’s heuristics failed to find the correct minimal descriptions </a:t>
            </a:r>
          </a:p>
          <a:p>
            <a:pPr marL="444500" marR="0" lvl="1" indent="0" defTabSz="584200" eaLnBrk="1" fontAlgn="auto" latinLnBrk="0" hangingPunct="1">
              <a:lnSpc>
                <a:spcPct val="100000"/>
              </a:lnSpc>
              <a:spcBef>
                <a:spcPts val="1200"/>
              </a:spcBef>
              <a:spcAft>
                <a:spcPts val="0"/>
              </a:spcAft>
              <a:buClrTx/>
              <a:buSzPct val="75000"/>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Hoefler Text"/>
                <a:cs typeface="Times New Roman" panose="02020603050405020304" pitchFamily="18" charset="0"/>
                <a:sym typeface="Times New Roman"/>
              </a:rPr>
              <a:t>for certain concepts. People</a:t>
            </a:r>
            <a:r>
              <a:rPr kumimoji="0" lang="en-US" sz="2400" b="0" i="0" u="none" strike="noStrike" kern="0" cap="none" spc="0" normalizeH="0" baseline="0" noProof="0" dirty="0" smtClean="0">
                <a:ln>
                  <a:noFill/>
                </a:ln>
                <a:solidFill>
                  <a:sysClr val="windowText" lastClr="000000"/>
                </a:solidFill>
                <a:effectLst>
                  <a:outerShdw blurRad="12700" dist="12700" dir="2700000" rotWithShape="0">
                    <a:srgbClr val="FFFFFF">
                      <a:alpha val="75000"/>
                    </a:srgbClr>
                  </a:outerShdw>
                </a:effectLst>
                <a:uLnTx/>
                <a:uFillTx/>
                <a:latin typeface="Times New Roman" panose="02020603050405020304" pitchFamily="18" charset="0"/>
                <a:ea typeface="Times New Roman"/>
                <a:cs typeface="Times New Roman" panose="02020603050405020304" pitchFamily="18" charset="0"/>
                <a:sym typeface="Times New Roman"/>
              </a:rPr>
              <a:t> </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Hoefler Text"/>
                <a:cs typeface="Times New Roman" panose="02020603050405020304" pitchFamily="18" charset="0"/>
                <a:sym typeface="Times New Roman"/>
              </a:rPr>
              <a:t>cannot</a:t>
            </a:r>
            <a:r>
              <a:rPr kumimoji="0" lang="en-US" sz="2400" b="0" i="0" u="none" strike="noStrike" kern="0" cap="none" spc="0" normalizeH="0" baseline="0" noProof="0" dirty="0" smtClean="0">
                <a:ln>
                  <a:noFill/>
                </a:ln>
                <a:solidFill>
                  <a:sysClr val="windowText" lastClr="000000"/>
                </a:solidFill>
                <a:effectLst>
                  <a:outerShdw blurRad="12700" dist="12700" dir="2700000" rotWithShape="0">
                    <a:srgbClr val="FFFFFF">
                      <a:alpha val="75000"/>
                    </a:srgbClr>
                  </a:outerShdw>
                </a:effectLst>
                <a:uLnTx/>
                <a:uFillTx/>
                <a:latin typeface="Times New Roman" panose="02020603050405020304" pitchFamily="18" charset="0"/>
                <a:ea typeface="Times New Roman"/>
                <a:cs typeface="Times New Roman" panose="02020603050405020304" pitchFamily="18" charset="0"/>
                <a:sym typeface="Times New Roman"/>
              </a:rPr>
              <a:t> </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Hoefler Text"/>
                <a:cs typeface="Times New Roman" panose="02020603050405020304" pitchFamily="18" charset="0"/>
                <a:sym typeface="Times New Roman"/>
              </a:rPr>
              <a:t>really</a:t>
            </a:r>
            <a:r>
              <a:rPr kumimoji="0" lang="en-US" sz="2400" b="0" i="0" u="none" strike="noStrike" kern="0" cap="none" spc="0" normalizeH="0" baseline="0" noProof="0" dirty="0" smtClean="0">
                <a:ln>
                  <a:noFill/>
                </a:ln>
                <a:solidFill>
                  <a:sysClr val="windowText" lastClr="000000"/>
                </a:solidFill>
                <a:effectLst>
                  <a:outerShdw blurRad="12700" dist="12700" dir="2700000" rotWithShape="0">
                    <a:srgbClr val="FFFFFF">
                      <a:alpha val="75000"/>
                    </a:srgbClr>
                  </a:outerShdw>
                </a:effectLst>
                <a:uLnTx/>
                <a:uFillTx/>
                <a:latin typeface="Times New Roman" panose="02020603050405020304" pitchFamily="18" charset="0"/>
                <a:ea typeface="Times New Roman"/>
                <a:cs typeface="Times New Roman" panose="02020603050405020304" pitchFamily="18" charset="0"/>
                <a:sym typeface="Times New Roman"/>
              </a:rPr>
              <a:t> </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Hoefler Text"/>
                <a:cs typeface="Times New Roman" panose="02020603050405020304" pitchFamily="18" charset="0"/>
                <a:sym typeface="Times New Roman"/>
              </a:rPr>
              <a:t>minimize</a:t>
            </a:r>
          </a:p>
          <a:p>
            <a:pPr marL="889000" marR="0" lvl="1" indent="-444500" defTabSz="584200" eaLnBrk="1" fontAlgn="auto" latinLnBrk="0" hangingPunct="1">
              <a:lnSpc>
                <a:spcPct val="100000"/>
              </a:lnSpc>
              <a:spcBef>
                <a:spcPts val="1200"/>
              </a:spcBef>
              <a:spcAft>
                <a:spcPts val="0"/>
              </a:spcAft>
              <a:buClrTx/>
              <a:buSzPct val="75000"/>
              <a:buFont typeface="Wingdings" charset="2"/>
              <a:buChar char="§"/>
              <a:tabLst/>
              <a:defRPr/>
            </a:pPr>
            <a:r>
              <a:rPr kumimoji="0" lang="en-US" sz="2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Hoefler Text"/>
                <a:cs typeface="Times New Roman" panose="02020603050405020304" pitchFamily="18" charset="0"/>
                <a:sym typeface="Times New Roman"/>
              </a:rPr>
              <a:t>Problems of basis</a:t>
            </a:r>
          </a:p>
          <a:p>
            <a:pPr marL="444500" marR="0" lvl="2" indent="0" defTabSz="584200" eaLnBrk="1" fontAlgn="auto" latinLnBrk="0" hangingPunct="1">
              <a:lnSpc>
                <a:spcPct val="100000"/>
              </a:lnSpc>
              <a:spcBef>
                <a:spcPts val="1200"/>
              </a:spcBef>
              <a:spcAft>
                <a:spcPts val="0"/>
              </a:spcAft>
              <a:buClrTx/>
              <a:buSzPct val="75000"/>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Hoefler Text"/>
                <a:cs typeface="Times New Roman" panose="02020603050405020304" pitchFamily="18" charset="0"/>
                <a:sym typeface="Times New Roman"/>
              </a:rPr>
              <a:t>To justify the set of primitive connectives that are allowed in </a:t>
            </a:r>
          </a:p>
          <a:p>
            <a:pPr marL="444500" marR="0" lvl="2" indent="0" defTabSz="584200" eaLnBrk="1" fontAlgn="auto" latinLnBrk="0" hangingPunct="1">
              <a:lnSpc>
                <a:spcPct val="100000"/>
              </a:lnSpc>
              <a:spcBef>
                <a:spcPts val="1200"/>
              </a:spcBef>
              <a:spcAft>
                <a:spcPts val="0"/>
              </a:spcAft>
              <a:buClrTx/>
              <a:buSzPct val="75000"/>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Hoefler Text"/>
                <a:cs typeface="Times New Roman" panose="02020603050405020304" pitchFamily="18" charset="0"/>
                <a:sym typeface="Times New Roman"/>
              </a:rPr>
              <a:t>formulating descriptions. A standard defines of not, and, and or, </a:t>
            </a:r>
          </a:p>
          <a:p>
            <a:pPr marL="444500" lvl="2" indent="0">
              <a:spcBef>
                <a:spcPts val="1200"/>
              </a:spcBef>
              <a:buNone/>
            </a:pPr>
            <a:r>
              <a:rPr lang="en-US" sz="2400" kern="0" dirty="0">
                <a:solidFill>
                  <a:sysClr val="windowText" lastClr="000000"/>
                </a:solidFill>
                <a:latin typeface="Times New Roman" panose="02020603050405020304" pitchFamily="18" charset="0"/>
                <a:ea typeface="Hoefler Text"/>
                <a:cs typeface="Times New Roman" panose="02020603050405020304" pitchFamily="18" charset="0"/>
                <a:sym typeface="Times New Roman"/>
              </a:rPr>
              <a:t>is that they have been conventional since the work of </a:t>
            </a:r>
            <a:r>
              <a:rPr lang="en-US" sz="2400" kern="0" dirty="0" err="1">
                <a:solidFill>
                  <a:sysClr val="windowText" lastClr="000000"/>
                </a:solidFill>
                <a:latin typeface="Times New Roman" panose="02020603050405020304" pitchFamily="18" charset="0"/>
                <a:ea typeface="Hoefler Text"/>
                <a:cs typeface="Times New Roman" panose="02020603050405020304" pitchFamily="18" charset="0"/>
                <a:sym typeface="Times New Roman"/>
              </a:rPr>
              <a:t>Neisser</a:t>
            </a:r>
            <a:r>
              <a:rPr lang="en-US" sz="2400" kern="0" dirty="0">
                <a:solidFill>
                  <a:sysClr val="windowText" lastClr="000000"/>
                </a:solidFill>
                <a:latin typeface="Times New Roman" panose="02020603050405020304" pitchFamily="18" charset="0"/>
                <a:ea typeface="Hoefler Text"/>
                <a:cs typeface="Times New Roman" panose="02020603050405020304" pitchFamily="18" charset="0"/>
                <a:sym typeface="Times New Roman"/>
              </a:rPr>
              <a:t> and </a:t>
            </a:r>
            <a:r>
              <a:rPr lang="en-US" sz="2400" kern="0" dirty="0" err="1" smtClean="0">
                <a:solidFill>
                  <a:sysClr val="windowText" lastClr="000000"/>
                </a:solidFill>
                <a:latin typeface="Times New Roman" panose="02020603050405020304" pitchFamily="18" charset="0"/>
                <a:ea typeface="Hoefler Text"/>
                <a:cs typeface="Times New Roman" panose="02020603050405020304" pitchFamily="18" charset="0"/>
                <a:sym typeface="Times New Roman"/>
              </a:rPr>
              <a:t>Weene</a:t>
            </a:r>
            <a:endParaRPr lang="en-US" sz="2400" kern="0" dirty="0" smtClean="0">
              <a:solidFill>
                <a:sysClr val="windowText" lastClr="000000"/>
              </a:solidFill>
              <a:latin typeface="Times New Roman" panose="02020603050405020304" pitchFamily="18" charset="0"/>
              <a:ea typeface="Hoefler Text"/>
              <a:cs typeface="Times New Roman" panose="02020603050405020304" pitchFamily="18" charset="0"/>
              <a:sym typeface="Times New Roman"/>
            </a:endParaRPr>
          </a:p>
          <a:p>
            <a:pPr marL="444500" lvl="2" indent="0">
              <a:spcBef>
                <a:spcPts val="1200"/>
              </a:spcBef>
              <a:buNone/>
            </a:pPr>
            <a:r>
              <a:rPr lang="en-US" sz="2400" kern="0" dirty="0" smtClean="0">
                <a:solidFill>
                  <a:sysClr val="windowText" lastClr="000000"/>
                </a:solidFill>
                <a:latin typeface="Times New Roman" panose="02020603050405020304" pitchFamily="18" charset="0"/>
                <a:ea typeface="Hoefler Text"/>
                <a:cs typeface="Times New Roman" panose="02020603050405020304" pitchFamily="18" charset="0"/>
                <a:sym typeface="Times New Roman"/>
              </a:rPr>
              <a:t> </a:t>
            </a:r>
            <a:r>
              <a:rPr lang="en-US" sz="2400" kern="0" dirty="0">
                <a:solidFill>
                  <a:sysClr val="windowText" lastClr="000000"/>
                </a:solidFill>
                <a:latin typeface="Times New Roman" panose="02020603050405020304" pitchFamily="18" charset="0"/>
                <a:ea typeface="Hoefler Text"/>
                <a:cs typeface="Times New Roman" panose="02020603050405020304" pitchFamily="18" charset="0"/>
                <a:sym typeface="Times New Roman"/>
              </a:rPr>
              <a:t>(1962). But, why should we exclude XOR?</a:t>
            </a:r>
          </a:p>
          <a:p>
            <a:pPr marL="889000" marR="0" lvl="1" indent="-444500" defTabSz="584200" eaLnBrk="1" fontAlgn="auto" latinLnBrk="0" hangingPunct="1">
              <a:lnSpc>
                <a:spcPct val="100000"/>
              </a:lnSpc>
              <a:spcBef>
                <a:spcPts val="1200"/>
              </a:spcBef>
              <a:spcAft>
                <a:spcPts val="0"/>
              </a:spcAft>
              <a:buClrTx/>
              <a:buSzPct val="75000"/>
              <a:buFont typeface="Wingdings" charset="2"/>
              <a:buChar char="§"/>
              <a:tabLst/>
              <a:defRPr/>
            </a:pPr>
            <a:r>
              <a:rPr kumimoji="0" lang="en-US" sz="2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Hoefler Text"/>
                <a:cs typeface="Times New Roman" panose="02020603050405020304" pitchFamily="18" charset="0"/>
                <a:sym typeface="Times New Roman"/>
              </a:rPr>
              <a:t>Problems of functional properties</a:t>
            </a:r>
          </a:p>
          <a:p>
            <a:pPr marL="444500" marR="0" lvl="1" indent="0" defTabSz="584200" eaLnBrk="1" fontAlgn="auto" latinLnBrk="0" hangingPunct="1">
              <a:lnSpc>
                <a:spcPct val="100000"/>
              </a:lnSpc>
              <a:spcBef>
                <a:spcPts val="1200"/>
              </a:spcBef>
              <a:spcAft>
                <a:spcPts val="0"/>
              </a:spcAft>
              <a:buClrTx/>
              <a:buSzPct val="75000"/>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Hoefler Text"/>
                <a:cs typeface="Times New Roman" panose="02020603050405020304" pitchFamily="18" charset="0"/>
                <a:sym typeface="Times New Roman"/>
              </a:rPr>
              <a:t>Individuals can carry out the task of categorizing instances of a </a:t>
            </a:r>
          </a:p>
          <a:p>
            <a:pPr marL="444500" marR="0" lvl="1" indent="0" defTabSz="584200" eaLnBrk="1" fontAlgn="auto" latinLnBrk="0" hangingPunct="1">
              <a:lnSpc>
                <a:spcPct val="100000"/>
              </a:lnSpc>
              <a:spcBef>
                <a:spcPts val="1200"/>
              </a:spcBef>
              <a:spcAft>
                <a:spcPts val="0"/>
              </a:spcAft>
              <a:buClrTx/>
              <a:buSzPct val="75000"/>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Hoefler Text"/>
                <a:cs typeface="Times New Roman" panose="02020603050405020304" pitchFamily="18" charset="0"/>
                <a:sym typeface="Times New Roman"/>
              </a:rPr>
              <a:t>concept without attempting to formulate its minimal description. </a:t>
            </a:r>
          </a:p>
          <a:p>
            <a:pPr marL="444500" marR="0" lvl="1" indent="0" defTabSz="584200" eaLnBrk="1" fontAlgn="auto" latinLnBrk="0" hangingPunct="1">
              <a:lnSpc>
                <a:spcPct val="100000"/>
              </a:lnSpc>
              <a:spcBef>
                <a:spcPts val="1200"/>
              </a:spcBef>
              <a:spcAft>
                <a:spcPts val="0"/>
              </a:spcAft>
              <a:buClrTx/>
              <a:buSzPct val="75000"/>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Hoefler Text"/>
                <a:cs typeface="Times New Roman" panose="02020603050405020304" pitchFamily="18" charset="0"/>
                <a:sym typeface="Times New Roman"/>
              </a:rPr>
              <a:t>Simple example: symmetric functions</a:t>
            </a:r>
            <a:endParaRPr kumimoji="0" lang="en-US" sz="2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Helvetica Light"/>
            </a:endParaRPr>
          </a:p>
        </p:txBody>
      </p:sp>
    </p:spTree>
    <p:extLst>
      <p:ext uri="{BB962C8B-B14F-4D97-AF65-F5344CB8AC3E}">
        <p14:creationId xmlns:p14="http://schemas.microsoft.com/office/powerpoint/2010/main" val="1259335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2</a:t>
            </a:fld>
            <a:endParaRPr lang="en-US">
              <a:solidFill>
                <a:prstClr val="black">
                  <a:tint val="75000"/>
                </a:prstClr>
              </a:solidFill>
            </a:endParaRPr>
          </a:p>
        </p:txBody>
      </p:sp>
      <p:sp>
        <p:nvSpPr>
          <p:cNvPr id="9" name="Title 1"/>
          <p:cNvSpPr txBox="1">
            <a:spLocks/>
          </p:cNvSpPr>
          <p:nvPr/>
        </p:nvSpPr>
        <p:spPr>
          <a:xfrm>
            <a:off x="504825" y="0"/>
            <a:ext cx="8229600" cy="76271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a:lstStyle>
          <a:p>
            <a:r>
              <a:rPr lang="en-US" sz="3600" b="1" kern="0" dirty="0" smtClean="0">
                <a:solidFill>
                  <a:sysClr val="windowText" lastClr="000000"/>
                </a:solidFill>
                <a:latin typeface="Times New Roman" panose="02020603050405020304" pitchFamily="18" charset="0"/>
                <a:ea typeface="Hoefler Text"/>
                <a:cs typeface="Times New Roman" panose="02020603050405020304" pitchFamily="18" charset="0"/>
                <a:sym typeface="Hoefler Text"/>
              </a:rPr>
              <a:t>Outline</a:t>
            </a:r>
            <a:endParaRPr lang="en-US" sz="3600" b="1" kern="0" dirty="0">
              <a:solidFill>
                <a:sysClr val="windowText" lastClr="000000"/>
              </a:solidFill>
              <a:latin typeface="Times New Roman" panose="02020603050405020304" pitchFamily="18" charset="0"/>
              <a:ea typeface="Hoefler Text"/>
              <a:cs typeface="Times New Roman" panose="02020603050405020304" pitchFamily="18" charset="0"/>
              <a:sym typeface="Hoefler Text"/>
            </a:endParaRPr>
          </a:p>
        </p:txBody>
      </p:sp>
      <p:sp>
        <p:nvSpPr>
          <p:cNvPr id="10" name="Text Placeholder 2"/>
          <p:cNvSpPr txBox="1">
            <a:spLocks/>
          </p:cNvSpPr>
          <p:nvPr/>
        </p:nvSpPr>
        <p:spPr>
          <a:xfrm>
            <a:off x="381000" y="1066800"/>
            <a:ext cx="7539567" cy="473139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Autofit/>
          </a:bodyPr>
          <a:lst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a:lstStyle>
          <a:p>
            <a:pPr algn="l">
              <a:spcBef>
                <a:spcPts val="0"/>
              </a:spcBef>
              <a:spcAft>
                <a:spcPts val="600"/>
              </a:spcAft>
              <a:buFont typeface="Courier New"/>
              <a:buChar char="o"/>
            </a:pPr>
            <a:r>
              <a:rPr lang="en-US" sz="2400" kern="0" dirty="0" smtClean="0">
                <a:solidFill>
                  <a:sysClr val="windowText" lastClr="000000"/>
                </a:solidFill>
                <a:latin typeface="Times New Roman" pitchFamily="18" charset="0"/>
                <a:cs typeface="Times New Roman" pitchFamily="18" charset="0"/>
                <a:sym typeface="Hoefler Text"/>
              </a:rPr>
              <a:t>Motivation. Cognition vs. Pragmatics</a:t>
            </a:r>
          </a:p>
          <a:p>
            <a:pPr algn="l">
              <a:spcBef>
                <a:spcPts val="0"/>
              </a:spcBef>
              <a:spcAft>
                <a:spcPts val="600"/>
              </a:spcAft>
              <a:buFont typeface="Courier New"/>
              <a:buChar char="o"/>
            </a:pPr>
            <a:r>
              <a:rPr lang="en-US" sz="2400" kern="0" dirty="0" smtClean="0">
                <a:solidFill>
                  <a:sysClr val="windowText" lastClr="000000"/>
                </a:solidFill>
                <a:latin typeface="Times New Roman" pitchFamily="18" charset="0"/>
                <a:cs typeface="Times New Roman" pitchFamily="18" charset="0"/>
                <a:sym typeface="Hoefler Text"/>
              </a:rPr>
              <a:t>Boolean concepts learning </a:t>
            </a:r>
          </a:p>
          <a:p>
            <a:pPr>
              <a:spcBef>
                <a:spcPts val="0"/>
              </a:spcBef>
              <a:spcAft>
                <a:spcPts val="1200"/>
              </a:spcAft>
              <a:buFont typeface="Courier New"/>
              <a:buChar char="o"/>
            </a:pPr>
            <a:r>
              <a:rPr lang="en-US" sz="2400" kern="0" dirty="0" smtClean="0">
                <a:solidFill>
                  <a:sysClr val="windowText" lastClr="000000"/>
                </a:solidFill>
                <a:latin typeface="Times New Roman" pitchFamily="18" charset="0"/>
                <a:cs typeface="Times New Roman" pitchFamily="18" charset="0"/>
                <a:sym typeface="Hoefler Text"/>
              </a:rPr>
              <a:t>Math complexity vs. Cognitive Complexity</a:t>
            </a:r>
          </a:p>
          <a:p>
            <a:pPr algn="l">
              <a:spcBef>
                <a:spcPts val="0"/>
              </a:spcBef>
              <a:spcAft>
                <a:spcPts val="1200"/>
              </a:spcAft>
              <a:buFont typeface="Courier New"/>
              <a:buChar char="o"/>
            </a:pPr>
            <a:r>
              <a:rPr lang="en-US" sz="2400" kern="0" dirty="0" smtClean="0">
                <a:solidFill>
                  <a:sysClr val="windowText" lastClr="000000"/>
                </a:solidFill>
                <a:latin typeface="Times New Roman" pitchFamily="18" charset="0"/>
                <a:cs typeface="Times New Roman" pitchFamily="18" charset="0"/>
                <a:sym typeface="Hoefler Text"/>
              </a:rPr>
              <a:t>Feldman’s complexity and it’s criticism</a:t>
            </a:r>
          </a:p>
          <a:p>
            <a:pPr algn="l">
              <a:spcBef>
                <a:spcPts val="0"/>
              </a:spcBef>
              <a:spcAft>
                <a:spcPts val="1200"/>
              </a:spcAft>
              <a:buFont typeface="Courier New"/>
              <a:buChar char="o"/>
            </a:pPr>
            <a:r>
              <a:rPr lang="en-US" sz="2400" kern="0" dirty="0" smtClean="0">
                <a:solidFill>
                  <a:sysClr val="windowText" lastClr="000000"/>
                </a:solidFill>
                <a:latin typeface="Times New Roman" pitchFamily="18" charset="0"/>
                <a:cs typeface="Times New Roman" pitchFamily="18" charset="0"/>
                <a:sym typeface="Hoefler Text"/>
              </a:rPr>
              <a:t>Our study:</a:t>
            </a:r>
          </a:p>
          <a:p>
            <a:pPr lvl="1" algn="l">
              <a:spcBef>
                <a:spcPts val="0"/>
              </a:spcBef>
              <a:spcAft>
                <a:spcPts val="1200"/>
              </a:spcAft>
              <a:buFont typeface="Arial"/>
              <a:buChar char="•"/>
            </a:pPr>
            <a:r>
              <a:rPr lang="en-US" sz="2400" kern="0" dirty="0" smtClean="0">
                <a:solidFill>
                  <a:sysClr val="windowText" lastClr="000000"/>
                </a:solidFill>
                <a:latin typeface="Times New Roman" pitchFamily="18" charset="0"/>
                <a:cs typeface="Times New Roman" pitchFamily="18" charset="0"/>
                <a:sym typeface="Hoefler Text"/>
              </a:rPr>
              <a:t>Recognition</a:t>
            </a:r>
          </a:p>
          <a:p>
            <a:pPr lvl="1" algn="l">
              <a:spcBef>
                <a:spcPts val="0"/>
              </a:spcBef>
              <a:spcAft>
                <a:spcPts val="1200"/>
              </a:spcAft>
              <a:buFont typeface="Arial"/>
              <a:buChar char="•"/>
            </a:pPr>
            <a:r>
              <a:rPr lang="en-US" sz="2400" kern="0" dirty="0" smtClean="0">
                <a:solidFill>
                  <a:sysClr val="windowText" lastClr="000000"/>
                </a:solidFill>
                <a:latin typeface="Times New Roman" pitchFamily="18" charset="0"/>
                <a:cs typeface="Times New Roman" pitchFamily="18" charset="0"/>
                <a:sym typeface="Hoefler Text"/>
              </a:rPr>
              <a:t>Reconstruction</a:t>
            </a:r>
          </a:p>
          <a:p>
            <a:pPr lvl="1" algn="l">
              <a:spcBef>
                <a:spcPts val="0"/>
              </a:spcBef>
              <a:spcAft>
                <a:spcPts val="1200"/>
              </a:spcAft>
              <a:buFont typeface="Arial"/>
              <a:buChar char="•"/>
            </a:pPr>
            <a:r>
              <a:rPr lang="en-US" sz="2400" kern="0" dirty="0" smtClean="0">
                <a:solidFill>
                  <a:sysClr val="windowText" lastClr="000000"/>
                </a:solidFill>
                <a:latin typeface="Times New Roman" pitchFamily="18" charset="0"/>
                <a:cs typeface="Times New Roman" pitchFamily="18" charset="0"/>
                <a:sym typeface="Hoefler Text"/>
              </a:rPr>
              <a:t>Fault </a:t>
            </a:r>
            <a:r>
              <a:rPr lang="en-US" sz="2400" kern="0" dirty="0" smtClean="0">
                <a:solidFill>
                  <a:sysClr val="windowText" lastClr="000000"/>
                </a:solidFill>
                <a:latin typeface="Times New Roman" pitchFamily="18" charset="0"/>
                <a:cs typeface="Times New Roman" pitchFamily="18" charset="0"/>
                <a:sym typeface="Times New Roman"/>
              </a:rPr>
              <a:t>Identification</a:t>
            </a:r>
            <a:endParaRPr lang="en-US" sz="2400" kern="0" dirty="0" smtClean="0">
              <a:solidFill>
                <a:sysClr val="windowText" lastClr="000000"/>
              </a:solidFill>
              <a:latin typeface="Times New Roman" pitchFamily="18" charset="0"/>
              <a:cs typeface="Times New Roman" pitchFamily="18" charset="0"/>
              <a:sym typeface="Hoefler Text"/>
            </a:endParaRPr>
          </a:p>
          <a:p>
            <a:pPr algn="l">
              <a:spcBef>
                <a:spcPts val="0"/>
              </a:spcBef>
              <a:spcAft>
                <a:spcPts val="1200"/>
              </a:spcAft>
              <a:buFont typeface="Courier New"/>
              <a:buChar char="o"/>
            </a:pPr>
            <a:r>
              <a:rPr lang="en-US" sz="2400" kern="0" dirty="0" smtClean="0">
                <a:solidFill>
                  <a:sysClr val="windowText" lastClr="000000"/>
                </a:solidFill>
                <a:latin typeface="Times New Roman" pitchFamily="18" charset="0"/>
                <a:cs typeface="Times New Roman" pitchFamily="18" charset="0"/>
                <a:sym typeface="Hoefler Text"/>
              </a:rPr>
              <a:t>Conclusion</a:t>
            </a:r>
          </a:p>
          <a:p>
            <a:pPr algn="l">
              <a:spcBef>
                <a:spcPts val="0"/>
              </a:spcBef>
              <a:spcAft>
                <a:spcPts val="1200"/>
              </a:spcAft>
              <a:buFont typeface="Courier New"/>
              <a:buChar char="o"/>
            </a:pPr>
            <a:r>
              <a:rPr lang="en-US" sz="2400" kern="0" dirty="0" smtClean="0">
                <a:solidFill>
                  <a:sysClr val="windowText" lastClr="000000"/>
                </a:solidFill>
                <a:latin typeface="Times New Roman" pitchFamily="18" charset="0"/>
                <a:cs typeface="Times New Roman" pitchFamily="18" charset="0"/>
                <a:sym typeface="Hoefler Text"/>
              </a:rPr>
              <a:t>Future Work</a:t>
            </a:r>
          </a:p>
        </p:txBody>
      </p:sp>
    </p:spTree>
    <p:extLst>
      <p:ext uri="{BB962C8B-B14F-4D97-AF65-F5344CB8AC3E}">
        <p14:creationId xmlns:p14="http://schemas.microsoft.com/office/powerpoint/2010/main" val="1131083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20</a:t>
            </a:fld>
            <a:endParaRPr lang="en-US">
              <a:solidFill>
                <a:prstClr val="black">
                  <a:tint val="75000"/>
                </a:prstClr>
              </a:solidFill>
            </a:endParaRPr>
          </a:p>
        </p:txBody>
      </p:sp>
      <p:sp>
        <p:nvSpPr>
          <p:cNvPr id="3" name="Title 1"/>
          <p:cNvSpPr txBox="1">
            <a:spLocks/>
          </p:cNvSpPr>
          <p:nvPr/>
        </p:nvSpPr>
        <p:spPr>
          <a:xfrm>
            <a:off x="304800" y="1"/>
            <a:ext cx="8547100" cy="685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a:lstStyle>
          <a:p>
            <a:pPr marL="0" marR="0" lvl="0" indent="0" algn="ctr" defTabSz="584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ysClr val="windowText" lastClr="000000"/>
                </a:solidFill>
                <a:effectLst/>
                <a:uLnTx/>
                <a:uFillTx/>
                <a:latin typeface="Times New Roman"/>
                <a:ea typeface="Times New Roman"/>
                <a:cs typeface="Times New Roman"/>
                <a:sym typeface="Times New Roman"/>
              </a:rPr>
              <a:t>Feldman’s</a:t>
            </a:r>
            <a:r>
              <a:rPr kumimoji="0" lang="en-US" sz="3600" b="1" i="0" u="none" strike="noStrike" kern="0" cap="none" spc="0" normalizeH="0" baseline="0" noProof="0" dirty="0" smtClean="0">
                <a:ln>
                  <a:noFill/>
                </a:ln>
                <a:solidFill>
                  <a:sysClr val="windowText" lastClr="000000"/>
                </a:solidFill>
                <a:effectLst/>
                <a:uLnTx/>
                <a:uFillTx/>
                <a:latin typeface="Helvetica Light"/>
                <a:sym typeface="Helvetica Light"/>
              </a:rPr>
              <a:t> </a:t>
            </a:r>
            <a:r>
              <a:rPr kumimoji="0" lang="en-US" sz="3600" b="1" i="0" u="none" strike="noStrike" kern="0" cap="none" spc="0" normalizeH="0" baseline="0" noProof="0" dirty="0" smtClean="0">
                <a:ln>
                  <a:noFill/>
                </a:ln>
                <a:solidFill>
                  <a:sysClr val="windowText" lastClr="000000"/>
                </a:solidFill>
                <a:effectLst/>
                <a:uLnTx/>
                <a:uFillTx/>
                <a:latin typeface="Times New Roman"/>
                <a:ea typeface="Times New Roman"/>
                <a:cs typeface="Times New Roman"/>
                <a:sym typeface="Times New Roman"/>
              </a:rPr>
              <a:t>Complexity</a:t>
            </a:r>
            <a:r>
              <a:rPr kumimoji="0" lang="en-US" sz="3600" b="1" i="0" u="none" strike="noStrike" kern="0" cap="none" spc="0" normalizeH="0" baseline="0" noProof="0" dirty="0" smtClean="0">
                <a:ln>
                  <a:noFill/>
                </a:ln>
                <a:solidFill>
                  <a:sysClr val="windowText" lastClr="000000"/>
                </a:solidFill>
                <a:effectLst/>
                <a:uLnTx/>
                <a:uFillTx/>
                <a:latin typeface="Helvetica Light"/>
                <a:sym typeface="Helvetica Light"/>
              </a:rPr>
              <a:t> </a:t>
            </a:r>
            <a:r>
              <a:rPr kumimoji="0" lang="en-US" sz="3600" b="1" i="0" u="none" strike="noStrike" kern="0" cap="none" spc="0" normalizeH="0" baseline="0" noProof="0" dirty="0" smtClean="0">
                <a:ln>
                  <a:noFill/>
                </a:ln>
                <a:solidFill>
                  <a:sysClr val="windowText" lastClr="000000"/>
                </a:solidFill>
                <a:effectLst/>
                <a:uLnTx/>
                <a:uFillTx/>
                <a:latin typeface="Times New Roman"/>
                <a:ea typeface="Times New Roman"/>
                <a:cs typeface="Times New Roman"/>
                <a:sym typeface="Times New Roman"/>
              </a:rPr>
              <a:t>Issues</a:t>
            </a:r>
            <a:endParaRPr kumimoji="0" lang="en-US" sz="3600" b="1" i="0" u="none" strike="noStrike" kern="0" cap="none" spc="0" normalizeH="0" baseline="0" noProof="0" dirty="0">
              <a:ln>
                <a:noFill/>
              </a:ln>
              <a:solidFill>
                <a:sysClr val="windowText" lastClr="000000"/>
              </a:solidFill>
              <a:effectLst/>
              <a:uLnTx/>
              <a:uFillTx/>
              <a:latin typeface="Times New Roman"/>
              <a:ea typeface="Times New Roman"/>
              <a:cs typeface="Times New Roman"/>
              <a:sym typeface="Times New Roman"/>
            </a:endParaRPr>
          </a:p>
        </p:txBody>
      </p:sp>
      <p:sp>
        <p:nvSpPr>
          <p:cNvPr id="4" name="TextBox 3"/>
          <p:cNvSpPr txBox="1"/>
          <p:nvPr/>
        </p:nvSpPr>
        <p:spPr>
          <a:xfrm>
            <a:off x="152400" y="941407"/>
            <a:ext cx="8572540" cy="4237057"/>
          </a:xfrm>
          <a:prstGeom prst="rect">
            <a:avLst/>
          </a:prstGeom>
          <a:noFill/>
        </p:spPr>
        <p:txBody>
          <a:bodyPr wrap="none" rtlCol="0">
            <a:spAutoFit/>
          </a:bodyPr>
          <a:lstStyle/>
          <a:p>
            <a:pPr marL="342900" lvl="1" indent="-342900" defTabSz="320899" eaLnBrk="0" fontAlgn="base" hangingPunct="0">
              <a:spcBef>
                <a:spcPts val="422"/>
              </a:spcBef>
              <a:spcAft>
                <a:spcPts val="422"/>
              </a:spcAft>
              <a:buSzPct val="125000"/>
              <a:buFont typeface="Arial" panose="020B0604020202020204" pitchFamily="34" charset="0"/>
              <a:buChar char="•"/>
              <a:defRPr sz="1800"/>
            </a:pPr>
            <a:r>
              <a:rPr lang="en-US" sz="2400" b="1" dirty="0">
                <a:solidFill>
                  <a:prstClr val="black"/>
                </a:solidFill>
                <a:effectLst>
                  <a:outerShdw blurRad="12700" dist="12700" dir="2700000" rotWithShape="0">
                    <a:srgbClr val="FFFFFF">
                      <a:alpha val="75000"/>
                    </a:srgbClr>
                  </a:outerShdw>
                </a:effectLst>
                <a:latin typeface="Times New Roman" panose="02020603050405020304" pitchFamily="18" charset="0"/>
                <a:ea typeface="Times New Roman"/>
                <a:cs typeface="Times New Roman" panose="02020603050405020304" pitchFamily="18" charset="0"/>
                <a:sym typeface="Times New Roman"/>
              </a:rPr>
              <a:t>Boolean Approximation problems</a:t>
            </a:r>
          </a:p>
          <a:p>
            <a:pPr marL="0" lvl="1" defTabSz="320899" eaLnBrk="0" fontAlgn="base" hangingPunct="0">
              <a:spcBef>
                <a:spcPts val="422"/>
              </a:spcBef>
              <a:spcAft>
                <a:spcPts val="422"/>
              </a:spcAft>
              <a:defRPr sz="1800"/>
            </a:pPr>
            <a:r>
              <a:rPr lang="en-US" sz="2400" b="1" dirty="0">
                <a:solidFill>
                  <a:prstClr val="black"/>
                </a:solidFill>
                <a:effectLst>
                  <a:outerShdw blurRad="12700" dist="12700" dir="2700000" rotWithShape="0">
                    <a:srgbClr val="FFFFFF">
                      <a:alpha val="75000"/>
                    </a:srgbClr>
                  </a:outerShdw>
                </a:effectLst>
                <a:latin typeface="Times New Roman" panose="02020603050405020304" pitchFamily="18" charset="0"/>
                <a:ea typeface="Times New Roman"/>
                <a:cs typeface="Times New Roman" panose="02020603050405020304" pitchFamily="18" charset="0"/>
              </a:rPr>
              <a:t>	</a:t>
            </a:r>
            <a:r>
              <a:rPr lang="en-US" sz="2400" dirty="0">
                <a:solidFill>
                  <a:prstClr val="black"/>
                </a:solidFill>
                <a:latin typeface="Times New Roman" panose="02020603050405020304" pitchFamily="18" charset="0"/>
                <a:ea typeface="Hoefler Text"/>
                <a:cs typeface="Times New Roman" panose="02020603050405020304" pitchFamily="18" charset="0"/>
                <a:sym typeface="Times New Roman"/>
              </a:rPr>
              <a:t>People</a:t>
            </a:r>
            <a:r>
              <a:rPr lang="en-US" sz="2400" dirty="0">
                <a:solidFill>
                  <a:prstClr val="black"/>
                </a:solidFill>
                <a:effectLst>
                  <a:outerShdw blurRad="12700" dist="12700" dir="2700000" rotWithShape="0">
                    <a:srgbClr val="FFFFFF">
                      <a:alpha val="75000"/>
                    </a:srgbClr>
                  </a:outerShdw>
                </a:effectLst>
                <a:latin typeface="Times New Roman" panose="02020603050405020304" pitchFamily="18" charset="0"/>
                <a:ea typeface="Times New Roman"/>
                <a:cs typeface="Times New Roman" panose="02020603050405020304" pitchFamily="18" charset="0"/>
                <a:sym typeface="Times New Roman"/>
              </a:rPr>
              <a:t> usually approximate their solutions</a:t>
            </a:r>
          </a:p>
          <a:p>
            <a:pPr marL="342900" lvl="1" indent="-342900" defTabSz="320899" eaLnBrk="0" fontAlgn="base" hangingPunct="0">
              <a:spcBef>
                <a:spcPts val="422"/>
              </a:spcBef>
              <a:spcAft>
                <a:spcPts val="422"/>
              </a:spcAft>
              <a:buSzPct val="125000"/>
              <a:buFont typeface="Arial" panose="020B0604020202020204" pitchFamily="34" charset="0"/>
              <a:buChar char="•"/>
              <a:defRPr sz="1800"/>
            </a:pPr>
            <a:r>
              <a:rPr lang="en-US" sz="2400" b="1" dirty="0">
                <a:solidFill>
                  <a:prstClr val="black"/>
                </a:solidFill>
                <a:effectLst>
                  <a:outerShdw blurRad="12700" dist="12700" dir="2700000" rotWithShape="0">
                    <a:srgbClr val="FFFFFF">
                      <a:alpha val="75000"/>
                    </a:srgbClr>
                  </a:outerShdw>
                </a:effectLst>
                <a:latin typeface="Times New Roman" panose="02020603050405020304" pitchFamily="18" charset="0"/>
                <a:ea typeface="Times New Roman"/>
                <a:cs typeface="Times New Roman" panose="02020603050405020304" pitchFamily="18" charset="0"/>
                <a:sym typeface="Times New Roman"/>
              </a:rPr>
              <a:t>Representation problems</a:t>
            </a:r>
          </a:p>
          <a:p>
            <a:pPr marL="0" lvl="1" defTabSz="320899" eaLnBrk="0" fontAlgn="base" hangingPunct="0">
              <a:spcBef>
                <a:spcPts val="422"/>
              </a:spcBef>
              <a:spcAft>
                <a:spcPts val="422"/>
              </a:spcAft>
              <a:defRPr sz="1800"/>
            </a:pPr>
            <a:r>
              <a:rPr lang="en-US" sz="2400" dirty="0">
                <a:solidFill>
                  <a:prstClr val="black"/>
                </a:solidFill>
                <a:latin typeface="Times New Roman" panose="02020603050405020304" pitchFamily="18" charset="0"/>
                <a:ea typeface="Hoefler Text"/>
                <a:cs typeface="Times New Roman" panose="02020603050405020304" pitchFamily="18" charset="0"/>
                <a:sym typeface="Times New Roman"/>
              </a:rPr>
              <a:t>	Cubes, sets, diagrams, cards, </a:t>
            </a:r>
            <a:r>
              <a:rPr lang="en-US" sz="2400" dirty="0" smtClean="0">
                <a:solidFill>
                  <a:prstClr val="black"/>
                </a:solidFill>
                <a:latin typeface="Times New Roman" panose="02020603050405020304" pitchFamily="18" charset="0"/>
                <a:ea typeface="Hoefler Text"/>
                <a:cs typeface="Times New Roman" panose="02020603050405020304" pitchFamily="18" charset="0"/>
                <a:sym typeface="Times New Roman"/>
              </a:rPr>
              <a:t>BDDs </a:t>
            </a:r>
            <a:r>
              <a:rPr lang="en-US" sz="2400" dirty="0">
                <a:solidFill>
                  <a:prstClr val="black"/>
                </a:solidFill>
                <a:latin typeface="Times New Roman" panose="02020603050405020304" pitchFamily="18" charset="0"/>
                <a:ea typeface="Hoefler Text"/>
                <a:cs typeface="Times New Roman" panose="02020603050405020304" pitchFamily="18" charset="0"/>
                <a:sym typeface="Times New Roman"/>
              </a:rPr>
              <a:t>etc.</a:t>
            </a:r>
          </a:p>
          <a:p>
            <a:pPr marL="342900" lvl="1" indent="-342900" defTabSz="320899" eaLnBrk="0" fontAlgn="base" hangingPunct="0">
              <a:spcBef>
                <a:spcPts val="422"/>
              </a:spcBef>
              <a:spcAft>
                <a:spcPts val="422"/>
              </a:spcAft>
              <a:buSzPct val="125000"/>
              <a:buFont typeface="Arial" panose="020B0604020202020204" pitchFamily="34" charset="0"/>
              <a:buChar char="•"/>
              <a:defRPr sz="1800"/>
            </a:pPr>
            <a:r>
              <a:rPr lang="en-US" sz="2400" b="1" dirty="0">
                <a:solidFill>
                  <a:srgbClr val="151618"/>
                </a:solidFill>
                <a:effectLst>
                  <a:outerShdw blurRad="12700" dist="12700" dir="2700000" rotWithShape="0">
                    <a:srgbClr val="FFFFFF">
                      <a:alpha val="75000"/>
                    </a:srgbClr>
                  </a:outerShdw>
                </a:effectLst>
                <a:latin typeface="Times New Roman" panose="02020603050405020304" pitchFamily="18" charset="0"/>
                <a:ea typeface="Times New Roman"/>
                <a:cs typeface="Times New Roman" panose="02020603050405020304" pitchFamily="18" charset="0"/>
                <a:sym typeface="Times New Roman"/>
              </a:rPr>
              <a:t>Different tasks problems </a:t>
            </a:r>
            <a:endParaRPr lang="en-US" sz="2400" b="1" dirty="0" smtClean="0">
              <a:solidFill>
                <a:srgbClr val="151618"/>
              </a:solidFill>
              <a:effectLst>
                <a:outerShdw blurRad="12700" dist="12700" dir="2700000" rotWithShape="0">
                  <a:srgbClr val="FFFFFF">
                    <a:alpha val="75000"/>
                  </a:srgbClr>
                </a:outerShdw>
              </a:effectLst>
              <a:latin typeface="Times New Roman" panose="02020603050405020304" pitchFamily="18" charset="0"/>
              <a:ea typeface="Times New Roman"/>
              <a:cs typeface="Times New Roman" panose="02020603050405020304" pitchFamily="18" charset="0"/>
              <a:sym typeface="Times New Roman"/>
            </a:endParaRPr>
          </a:p>
          <a:p>
            <a:pPr marL="312528" lvl="2" indent="0" defTabSz="320899">
              <a:spcBef>
                <a:spcPts val="422"/>
              </a:spcBef>
              <a:spcAft>
                <a:spcPts val="422"/>
              </a:spcAft>
              <a:buSzPct val="125000"/>
              <a:buNone/>
              <a:defRPr sz="1800"/>
            </a:pPr>
            <a:r>
              <a:rPr lang="en-US" sz="2400" dirty="0">
                <a:latin typeface="Times New Roman" panose="02020603050405020304" pitchFamily="18" charset="0"/>
                <a:ea typeface="Hoefler Text"/>
                <a:cs typeface="Times New Roman" panose="02020603050405020304" pitchFamily="18" charset="0"/>
                <a:sym typeface="Times New Roman"/>
              </a:rPr>
              <a:t>Whether the approach works for different types of tasks: </a:t>
            </a:r>
            <a:endParaRPr lang="en-US" sz="2400" dirty="0" smtClean="0">
              <a:latin typeface="Times New Roman" panose="02020603050405020304" pitchFamily="18" charset="0"/>
              <a:ea typeface="Hoefler Text"/>
              <a:cs typeface="Times New Roman" panose="02020603050405020304" pitchFamily="18" charset="0"/>
              <a:sym typeface="Times New Roman"/>
            </a:endParaRPr>
          </a:p>
          <a:p>
            <a:pPr marL="312528" lvl="2" indent="0" defTabSz="320899">
              <a:spcBef>
                <a:spcPts val="422"/>
              </a:spcBef>
              <a:spcAft>
                <a:spcPts val="422"/>
              </a:spcAft>
              <a:buSzPct val="125000"/>
              <a:buNone/>
              <a:defRPr sz="1800"/>
            </a:pPr>
            <a:r>
              <a:rPr lang="en-US" sz="2400" dirty="0" smtClean="0">
                <a:latin typeface="Times New Roman" panose="02020603050405020304" pitchFamily="18" charset="0"/>
                <a:ea typeface="Hoefler Text"/>
                <a:cs typeface="Times New Roman" panose="02020603050405020304" pitchFamily="18" charset="0"/>
                <a:sym typeface="Times New Roman"/>
              </a:rPr>
              <a:t>Recognition</a:t>
            </a:r>
            <a:r>
              <a:rPr lang="en-US" sz="2400" dirty="0">
                <a:latin typeface="Times New Roman" panose="02020603050405020304" pitchFamily="18" charset="0"/>
                <a:ea typeface="Hoefler Text"/>
                <a:cs typeface="Times New Roman" panose="02020603050405020304" pitchFamily="18" charset="0"/>
                <a:sym typeface="Times New Roman"/>
              </a:rPr>
              <a:t>, Reconstruction, Fault Identification</a:t>
            </a:r>
          </a:p>
          <a:p>
            <a:pPr marL="401822" lvl="1" indent="-401822" defTabSz="320899">
              <a:spcBef>
                <a:spcPts val="422"/>
              </a:spcBef>
              <a:spcAft>
                <a:spcPts val="422"/>
              </a:spcAft>
              <a:buSzPct val="125000"/>
              <a:buFont typeface="Arial" panose="020B0604020202020204" pitchFamily="34" charset="0"/>
              <a:buChar char="•"/>
              <a:defRPr sz="1800"/>
            </a:pPr>
            <a:r>
              <a:rPr lang="en-US" sz="2400" b="1" dirty="0">
                <a:effectLst>
                  <a:outerShdw blurRad="12700" dist="12700" dir="2700000" rotWithShape="0">
                    <a:srgbClr val="FFFFFF">
                      <a:alpha val="75000"/>
                    </a:srgbClr>
                  </a:outerShdw>
                </a:effectLst>
                <a:latin typeface="Times New Roman" panose="02020603050405020304" pitchFamily="18" charset="0"/>
                <a:ea typeface="Times New Roman"/>
                <a:cs typeface="Times New Roman" panose="02020603050405020304" pitchFamily="18" charset="0"/>
                <a:sym typeface="Times New Roman"/>
              </a:rPr>
              <a:t>Nonstandard solutions problems</a:t>
            </a:r>
          </a:p>
          <a:p>
            <a:pPr marL="312528" lvl="2" indent="0" defTabSz="320899">
              <a:spcBef>
                <a:spcPts val="422"/>
              </a:spcBef>
              <a:spcAft>
                <a:spcPts val="422"/>
              </a:spcAft>
              <a:buSzPct val="125000"/>
              <a:buNone/>
              <a:defRPr sz="1800"/>
            </a:pPr>
            <a:r>
              <a:rPr lang="en-US" sz="2400" b="1" dirty="0">
                <a:effectLst>
                  <a:outerShdw blurRad="12700" dist="12700" dir="2700000" rotWithShape="0">
                    <a:srgbClr val="FFFFFF">
                      <a:alpha val="75000"/>
                    </a:srgbClr>
                  </a:outerShdw>
                </a:effectLst>
                <a:latin typeface="Times New Roman" panose="02020603050405020304" pitchFamily="18" charset="0"/>
                <a:ea typeface="Times New Roman"/>
                <a:cs typeface="Times New Roman" panose="02020603050405020304" pitchFamily="18" charset="0"/>
                <a:sym typeface="Times New Roman"/>
              </a:rPr>
              <a:t>	</a:t>
            </a:r>
            <a:r>
              <a:rPr lang="en-US" sz="2400" dirty="0">
                <a:latin typeface="Times New Roman" panose="02020603050405020304" pitchFamily="18" charset="0"/>
                <a:ea typeface="Hoefler Text"/>
                <a:cs typeface="Times New Roman" panose="02020603050405020304" pitchFamily="18" charset="0"/>
                <a:sym typeface="Times New Roman"/>
              </a:rPr>
              <a:t>To justify the set of operators allowed in formulating descriptions</a:t>
            </a:r>
            <a:endParaRPr lang="en-US" sz="2400" b="1" dirty="0">
              <a:solidFill>
                <a:srgbClr val="151618"/>
              </a:solidFill>
              <a:effectLst>
                <a:outerShdw blurRad="12700" dist="12700" dir="2700000" rotWithShape="0">
                  <a:srgbClr val="FFFFFF">
                    <a:alpha val="75000"/>
                  </a:srgbClr>
                </a:outerShdw>
              </a:effectLst>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356605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Group 132"/>
          <p:cNvGrpSpPr/>
          <p:nvPr/>
        </p:nvGrpSpPr>
        <p:grpSpPr>
          <a:xfrm>
            <a:off x="641748" y="1524000"/>
            <a:ext cx="7813477" cy="3883897"/>
            <a:chOff x="0" y="0"/>
            <a:chExt cx="11427343" cy="5905500"/>
          </a:xfrm>
        </p:grpSpPr>
        <p:pic>
          <p:nvPicPr>
            <p:cNvPr id="129" name="droppedImage.pdf"/>
            <p:cNvPicPr/>
            <p:nvPr/>
          </p:nvPicPr>
          <p:blipFill>
            <a:blip r:embed="rId2">
              <a:extLst/>
            </a:blip>
            <a:stretch>
              <a:fillRect/>
            </a:stretch>
          </p:blipFill>
          <p:spPr>
            <a:xfrm>
              <a:off x="901700" y="0"/>
              <a:ext cx="7306574" cy="3352800"/>
            </a:xfrm>
            <a:prstGeom prst="rect">
              <a:avLst/>
            </a:prstGeom>
            <a:ln w="12700" cap="flat">
              <a:noFill/>
              <a:miter lim="400000"/>
            </a:ln>
            <a:effectLst/>
          </p:spPr>
        </p:pic>
        <p:pic>
          <p:nvPicPr>
            <p:cNvPr id="130" name="droppedImage.pdf"/>
            <p:cNvPicPr/>
            <p:nvPr/>
          </p:nvPicPr>
          <p:blipFill>
            <a:blip r:embed="rId3">
              <a:extLst/>
            </a:blip>
            <a:stretch>
              <a:fillRect/>
            </a:stretch>
          </p:blipFill>
          <p:spPr>
            <a:xfrm>
              <a:off x="0" y="3771900"/>
              <a:ext cx="4432300" cy="2133600"/>
            </a:xfrm>
            <a:prstGeom prst="rect">
              <a:avLst/>
            </a:prstGeom>
            <a:ln w="12700" cap="flat">
              <a:noFill/>
              <a:miter lim="400000"/>
            </a:ln>
            <a:effectLst/>
          </p:spPr>
        </p:pic>
        <p:pic>
          <p:nvPicPr>
            <p:cNvPr id="131" name="droppedImage.pdf"/>
            <p:cNvPicPr/>
            <p:nvPr/>
          </p:nvPicPr>
          <p:blipFill>
            <a:blip r:embed="rId4">
              <a:extLst/>
            </a:blip>
            <a:stretch>
              <a:fillRect/>
            </a:stretch>
          </p:blipFill>
          <p:spPr>
            <a:xfrm>
              <a:off x="4940300" y="3771901"/>
              <a:ext cx="6487043" cy="1790700"/>
            </a:xfrm>
            <a:prstGeom prst="rect">
              <a:avLst/>
            </a:prstGeom>
            <a:ln w="12700" cap="flat">
              <a:noFill/>
              <a:miter lim="400000"/>
            </a:ln>
            <a:effectLst/>
          </p:spPr>
        </p:pic>
      </p:grpSp>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21</a:t>
            </a:fld>
            <a:endParaRPr lang="en-US">
              <a:solidFill>
                <a:prstClr val="black">
                  <a:tint val="75000"/>
                </a:prstClr>
              </a:solidFill>
            </a:endParaRPr>
          </a:p>
        </p:txBody>
      </p:sp>
      <p:sp>
        <p:nvSpPr>
          <p:cNvPr id="3" name="TextBox 2"/>
          <p:cNvSpPr txBox="1"/>
          <p:nvPr/>
        </p:nvSpPr>
        <p:spPr>
          <a:xfrm>
            <a:off x="838200" y="0"/>
            <a:ext cx="7007046" cy="1200329"/>
          </a:xfrm>
          <a:prstGeom prst="rect">
            <a:avLst/>
          </a:prstGeom>
          <a:noFill/>
        </p:spPr>
        <p:txBody>
          <a:bodyPr wrap="none" rtlCol="0">
            <a:spAutoFit/>
          </a:bodyPr>
          <a:lstStyle/>
          <a:p>
            <a:pPr algn="ctr"/>
            <a:r>
              <a:rPr lang="en-US" sz="3600" b="1" dirty="0">
                <a:latin typeface="Times New Roman" panose="02020603050405020304" pitchFamily="18" charset="0"/>
                <a:cs typeface="Times New Roman" panose="02020603050405020304" pitchFamily="18" charset="0"/>
              </a:rPr>
              <a:t>Decomposition: classic example of </a:t>
            </a:r>
            <a:endParaRPr lang="en-US" sz="3600" b="1" dirty="0" smtClean="0">
              <a:latin typeface="Times New Roman" panose="02020603050405020304" pitchFamily="18" charset="0"/>
              <a:cs typeface="Times New Roman" panose="02020603050405020304" pitchFamily="18" charset="0"/>
            </a:endParaRPr>
          </a:p>
          <a:p>
            <a:pPr algn="ctr"/>
            <a:r>
              <a:rPr lang="en-US" sz="3600" b="1" dirty="0" smtClean="0">
                <a:latin typeface="Times New Roman" panose="02020603050405020304" pitchFamily="18" charset="0"/>
                <a:cs typeface="Times New Roman" panose="02020603050405020304" pitchFamily="18" charset="0"/>
              </a:rPr>
              <a:t>nonstandard </a:t>
            </a:r>
            <a:r>
              <a:rPr lang="en-US" sz="3600" b="1" dirty="0">
                <a:latin typeface="Times New Roman" panose="02020603050405020304" pitchFamily="18" charset="0"/>
                <a:cs typeface="Times New Roman" panose="02020603050405020304" pitchFamily="18" charset="0"/>
              </a:rPr>
              <a:t>solution</a:t>
            </a:r>
          </a:p>
        </p:txBody>
      </p:sp>
    </p:spTree>
    <p:extLst>
      <p:ext uri="{BB962C8B-B14F-4D97-AF65-F5344CB8AC3E}">
        <p14:creationId xmlns:p14="http://schemas.microsoft.com/office/powerpoint/2010/main" val="182104223"/>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22</a:t>
            </a:fld>
            <a:endParaRPr lang="en-US">
              <a:solidFill>
                <a:prstClr val="black">
                  <a:tint val="75000"/>
                </a:prstClr>
              </a:solidFill>
            </a:endParaRPr>
          </a:p>
        </p:txBody>
      </p:sp>
      <p:sp>
        <p:nvSpPr>
          <p:cNvPr id="4" name="TextBox 3"/>
          <p:cNvSpPr txBox="1"/>
          <p:nvPr/>
        </p:nvSpPr>
        <p:spPr>
          <a:xfrm>
            <a:off x="3505200" y="0"/>
            <a:ext cx="2416046"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Drawbacks</a:t>
            </a:r>
          </a:p>
        </p:txBody>
      </p:sp>
      <p:sp>
        <p:nvSpPr>
          <p:cNvPr id="6" name="TextBox 5"/>
          <p:cNvSpPr txBox="1"/>
          <p:nvPr/>
        </p:nvSpPr>
        <p:spPr>
          <a:xfrm>
            <a:off x="152400" y="1143000"/>
            <a:ext cx="8534400" cy="3839513"/>
          </a:xfrm>
          <a:prstGeom prst="rect">
            <a:avLst/>
          </a:prstGeom>
          <a:noFill/>
        </p:spPr>
        <p:txBody>
          <a:bodyPr wrap="square" rtlCol="0">
            <a:spAutoFit/>
          </a:bodyPr>
          <a:lstStyle/>
          <a:p>
            <a:pPr marL="342900" lvl="1" indent="-342900" defTabSz="641798" eaLnBrk="0" fontAlgn="base" hangingPunct="0">
              <a:spcBef>
                <a:spcPts val="3516"/>
              </a:spcBef>
              <a:spcAft>
                <a:spcPct val="0"/>
              </a:spcAft>
              <a:buSzPct val="125000"/>
              <a:buFont typeface="Arial" panose="020B0604020202020204" pitchFamily="34" charset="0"/>
              <a:buChar char="•"/>
              <a:defRPr sz="1800"/>
            </a:pPr>
            <a:r>
              <a:rPr lang="en-US" sz="2400" dirty="0">
                <a:solidFill>
                  <a:prstClr val="black"/>
                </a:solidFill>
                <a:latin typeface="Times New Roman"/>
                <a:ea typeface="Times New Roman"/>
                <a:sym typeface="Times New Roman"/>
              </a:rPr>
              <a:t>Sometimes specific regularities but not the math </a:t>
            </a:r>
            <a:r>
              <a:rPr lang="en-US" sz="2400" dirty="0" smtClean="0">
                <a:solidFill>
                  <a:prstClr val="black"/>
                </a:solidFill>
                <a:latin typeface="Times New Roman"/>
                <a:ea typeface="Times New Roman"/>
                <a:sym typeface="Times New Roman"/>
              </a:rPr>
              <a:t>complexity are dominate</a:t>
            </a:r>
          </a:p>
          <a:p>
            <a:pPr marL="342900" lvl="1" indent="-342900" defTabSz="641798" eaLnBrk="0" fontAlgn="base" hangingPunct="0">
              <a:lnSpc>
                <a:spcPct val="90000"/>
              </a:lnSpc>
              <a:spcBef>
                <a:spcPts val="3516"/>
              </a:spcBef>
              <a:spcAft>
                <a:spcPct val="0"/>
              </a:spcAft>
              <a:buSzPct val="125000"/>
              <a:buFont typeface="Arial" panose="020B0604020202020204" pitchFamily="34" charset="0"/>
              <a:buChar char="•"/>
              <a:defRPr sz="1800"/>
            </a:pPr>
            <a:r>
              <a:rPr lang="en-US" sz="2400" dirty="0" smtClean="0">
                <a:latin typeface="Times New Roman"/>
                <a:ea typeface="Times New Roman"/>
                <a:sym typeface="Times New Roman"/>
              </a:rPr>
              <a:t>What </a:t>
            </a:r>
            <a:r>
              <a:rPr lang="en-US" sz="2400" dirty="0">
                <a:latin typeface="Times New Roman"/>
                <a:ea typeface="Times New Roman"/>
                <a:sym typeface="Times New Roman"/>
              </a:rPr>
              <a:t>kinds of regularities individuals are able to </a:t>
            </a:r>
            <a:r>
              <a:rPr lang="en-US" sz="2400" dirty="0" smtClean="0">
                <a:latin typeface="Times New Roman"/>
                <a:ea typeface="Times New Roman"/>
                <a:sym typeface="Times New Roman"/>
              </a:rPr>
              <a:t>recognize? </a:t>
            </a:r>
          </a:p>
          <a:p>
            <a:pPr marL="401822" lvl="1" indent="-401822" defTabSz="641798">
              <a:lnSpc>
                <a:spcPct val="90000"/>
              </a:lnSpc>
              <a:spcBef>
                <a:spcPts val="3516"/>
              </a:spcBef>
              <a:buSzPct val="125000"/>
              <a:buFont typeface="Arial" panose="020B0604020202020204" pitchFamily="34" charset="0"/>
              <a:buChar char="•"/>
              <a:defRPr sz="1800"/>
            </a:pPr>
            <a:r>
              <a:rPr lang="en-US" sz="2400" dirty="0">
                <a:latin typeface="Times New Roman"/>
                <a:ea typeface="Times New Roman"/>
                <a:sym typeface="Times New Roman"/>
              </a:rPr>
              <a:t>How these regularities are connected with known theoretical results of Digital Systems Design?</a:t>
            </a:r>
          </a:p>
          <a:p>
            <a:pPr marL="401822" lvl="1" indent="-401822" defTabSz="641798">
              <a:lnSpc>
                <a:spcPct val="90000"/>
              </a:lnSpc>
              <a:spcBef>
                <a:spcPts val="3516"/>
              </a:spcBef>
              <a:buSzPct val="125000"/>
              <a:buFont typeface="Arial" panose="020B0604020202020204" pitchFamily="34" charset="0"/>
              <a:buChar char="•"/>
              <a:defRPr sz="1800"/>
            </a:pPr>
            <a:r>
              <a:rPr lang="en-US" sz="2400" dirty="0">
                <a:latin typeface="Times New Roman"/>
                <a:ea typeface="Times New Roman"/>
                <a:sym typeface="Times New Roman"/>
              </a:rPr>
              <a:t>Are there any correlation between solving different types of problems for the same functions</a:t>
            </a:r>
            <a:r>
              <a:rPr lang="en-US" sz="2400" dirty="0" smtClean="0">
                <a:latin typeface="Times New Roman"/>
                <a:ea typeface="Times New Roman"/>
                <a:sym typeface="Times New Roman"/>
              </a:rPr>
              <a:t>?</a:t>
            </a:r>
            <a:endParaRPr lang="en-US" sz="2400" dirty="0">
              <a:latin typeface="Times New Roman"/>
              <a:ea typeface="Times New Roman"/>
              <a:sym typeface="Times New Roman"/>
            </a:endParaRPr>
          </a:p>
        </p:txBody>
      </p:sp>
    </p:spTree>
    <p:extLst>
      <p:ext uri="{BB962C8B-B14F-4D97-AF65-F5344CB8AC3E}">
        <p14:creationId xmlns:p14="http://schemas.microsoft.com/office/powerpoint/2010/main" val="233267351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23</a:t>
            </a:fld>
            <a:endParaRPr lang="en-US">
              <a:solidFill>
                <a:prstClr val="black">
                  <a:tint val="75000"/>
                </a:prstClr>
              </a:solidFill>
            </a:endParaRPr>
          </a:p>
        </p:txBody>
      </p:sp>
      <p:sp>
        <p:nvSpPr>
          <p:cNvPr id="3" name="Rectangle 2"/>
          <p:cNvSpPr/>
          <p:nvPr/>
        </p:nvSpPr>
        <p:spPr>
          <a:xfrm>
            <a:off x="175146" y="1255693"/>
            <a:ext cx="8816454" cy="1200329"/>
          </a:xfrm>
          <a:prstGeom prst="rect">
            <a:avLst/>
          </a:prstGeom>
        </p:spPr>
        <p:txBody>
          <a:bodyPr wrap="square">
            <a:spAutoFit/>
          </a:bodyPr>
          <a:lstStyle/>
          <a:p>
            <a:pPr marL="457200" indent="-457200">
              <a:buFont typeface="Wingdings" pitchFamily="2" charset="2"/>
              <a:buChar char="§"/>
            </a:pPr>
            <a:r>
              <a:rPr lang="en-US" sz="2400" dirty="0">
                <a:latin typeface="Times New Roman"/>
                <a:ea typeface="Times New Roman"/>
              </a:rPr>
              <a:t>Vigo (2009), developed an alternative theory for calculating the complexity measure of a Boolean concept, defined as </a:t>
            </a:r>
            <a:r>
              <a:rPr lang="en-US" sz="2400" i="1" dirty="0">
                <a:solidFill>
                  <a:srgbClr val="FF0000"/>
                </a:solidFill>
                <a:latin typeface="Times New Roman"/>
                <a:ea typeface="Times New Roman"/>
              </a:rPr>
              <a:t>SC-S</a:t>
            </a:r>
            <a:r>
              <a:rPr lang="en-US" sz="2400" i="1" dirty="0" smtClean="0">
                <a:solidFill>
                  <a:srgbClr val="FF0000"/>
                </a:solidFill>
                <a:latin typeface="Times New Roman"/>
                <a:ea typeface="Times New Roman"/>
              </a:rPr>
              <a:t>tructural Complexity</a:t>
            </a:r>
            <a:endParaRPr lang="en-US" sz="2400" i="1" dirty="0">
              <a:solidFill>
                <a:srgbClr val="FF0000"/>
              </a:solidFill>
              <a:latin typeface="Times New Roman"/>
              <a:ea typeface="Times New Roman"/>
            </a:endParaRPr>
          </a:p>
        </p:txBody>
      </p:sp>
      <p:sp>
        <p:nvSpPr>
          <p:cNvPr id="4" name="Rectangle 3"/>
          <p:cNvSpPr/>
          <p:nvPr/>
        </p:nvSpPr>
        <p:spPr>
          <a:xfrm>
            <a:off x="175146" y="3011746"/>
            <a:ext cx="6050054" cy="461665"/>
          </a:xfrm>
          <a:prstGeom prst="rect">
            <a:avLst/>
          </a:prstGeom>
        </p:spPr>
        <p:txBody>
          <a:bodyPr wrap="none">
            <a:spAutoFit/>
          </a:bodyPr>
          <a:lstStyle/>
          <a:p>
            <a:pPr marL="457200" indent="-457200">
              <a:buFont typeface="Wingdings" pitchFamily="2" charset="2"/>
              <a:buChar char="§"/>
            </a:pPr>
            <a:r>
              <a:rPr lang="en-US" sz="2400" dirty="0">
                <a:latin typeface="Times New Roman"/>
                <a:ea typeface="Times New Roman"/>
              </a:rPr>
              <a:t>The theory is based on a Boolean derivative</a:t>
            </a:r>
          </a:p>
        </p:txBody>
      </p:sp>
      <p:sp>
        <p:nvSpPr>
          <p:cNvPr id="5" name="Rectangle 4"/>
          <p:cNvSpPr/>
          <p:nvPr/>
        </p:nvSpPr>
        <p:spPr>
          <a:xfrm>
            <a:off x="175146" y="4151293"/>
            <a:ext cx="8283054" cy="461665"/>
          </a:xfrm>
          <a:prstGeom prst="rect">
            <a:avLst/>
          </a:prstGeom>
        </p:spPr>
        <p:txBody>
          <a:bodyPr wrap="square">
            <a:spAutoFit/>
          </a:bodyPr>
          <a:lstStyle/>
          <a:p>
            <a:pPr marL="457200" indent="-457200">
              <a:buClr>
                <a:schemeClr val="tx1"/>
              </a:buClr>
              <a:buFont typeface="Wingdings" pitchFamily="2" charset="2"/>
              <a:buChar char="§"/>
            </a:pPr>
            <a:r>
              <a:rPr lang="en-US" sz="2400" i="1" dirty="0">
                <a:solidFill>
                  <a:srgbClr val="FF0000"/>
                </a:solidFill>
                <a:latin typeface="Times New Roman"/>
                <a:ea typeface="Times New Roman"/>
              </a:rPr>
              <a:t>MM-Mental Model </a:t>
            </a:r>
            <a:r>
              <a:rPr lang="en-US" sz="2400" dirty="0">
                <a:latin typeface="Times New Roman"/>
                <a:ea typeface="Times New Roman"/>
              </a:rPr>
              <a:t>complexity theory (Johnson-Laird, 2006)</a:t>
            </a:r>
          </a:p>
        </p:txBody>
      </p:sp>
      <p:sp>
        <p:nvSpPr>
          <p:cNvPr id="6" name="TextBox 5"/>
          <p:cNvSpPr txBox="1"/>
          <p:nvPr/>
        </p:nvSpPr>
        <p:spPr>
          <a:xfrm>
            <a:off x="1356360" y="-1"/>
            <a:ext cx="6904454" cy="646331"/>
          </a:xfrm>
          <a:prstGeom prst="rect">
            <a:avLst/>
          </a:prstGeom>
          <a:noFill/>
        </p:spPr>
        <p:txBody>
          <a:bodyPr wrap="none" rtlCol="0">
            <a:spAutoFit/>
          </a:bodyPr>
          <a:lstStyle/>
          <a:p>
            <a:r>
              <a:rPr lang="en-US" sz="3600" b="1" kern="0" dirty="0" smtClean="0">
                <a:solidFill>
                  <a:sysClr val="windowText" lastClr="000000"/>
                </a:solidFill>
                <a:latin typeface="Times New Roman"/>
                <a:ea typeface="Times New Roman"/>
                <a:cs typeface="Times New Roman"/>
                <a:sym typeface="Times New Roman"/>
              </a:rPr>
              <a:t>SC and</a:t>
            </a:r>
            <a:r>
              <a:rPr lang="en-US" sz="3600" b="1" kern="0" dirty="0">
                <a:solidFill>
                  <a:sysClr val="windowText" lastClr="000000"/>
                </a:solidFill>
                <a:latin typeface="Times New Roman"/>
                <a:ea typeface="Times New Roman"/>
                <a:cs typeface="Times New Roman"/>
                <a:sym typeface="Times New Roman"/>
              </a:rPr>
              <a:t> MM </a:t>
            </a:r>
            <a:r>
              <a:rPr lang="en-US" sz="3600" b="1" kern="0" dirty="0">
                <a:solidFill>
                  <a:sysClr val="windowText" lastClr="000000"/>
                </a:solidFill>
                <a:latin typeface="Times New Roman"/>
                <a:ea typeface="Times New Roman"/>
                <a:cs typeface="Times New Roman"/>
              </a:rPr>
              <a:t>complexity measure</a:t>
            </a:r>
            <a:r>
              <a:rPr lang="en-US" sz="3600" b="1" kern="0" dirty="0">
                <a:solidFill>
                  <a:sysClr val="windowText" lastClr="000000"/>
                </a:solidFill>
                <a:latin typeface="Times New Roman"/>
                <a:ea typeface="Times New Roman"/>
                <a:cs typeface="Times New Roman"/>
                <a:sym typeface="Times New Roman"/>
              </a:rPr>
              <a:t>  </a:t>
            </a:r>
            <a:endParaRPr lang="en-US" sz="3600" b="1" kern="0" dirty="0">
              <a:solidFill>
                <a:sysClr val="windowText" lastClr="000000"/>
              </a:solidFill>
              <a:latin typeface="Times New Roman"/>
              <a:ea typeface="Times New Roman"/>
              <a:cs typeface="Times New Roman"/>
            </a:endParaRPr>
          </a:p>
        </p:txBody>
      </p:sp>
    </p:spTree>
    <p:extLst>
      <p:ext uri="{BB962C8B-B14F-4D97-AF65-F5344CB8AC3E}">
        <p14:creationId xmlns:p14="http://schemas.microsoft.com/office/powerpoint/2010/main" val="1112976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773" y="1066800"/>
            <a:ext cx="8839200" cy="3508649"/>
          </a:xfrm>
          <a:prstGeom prst="rect">
            <a:avLst/>
          </a:prstGeom>
        </p:spPr>
        <p:txBody>
          <a:bodyPr wrap="square" lIns="91435" tIns="45718" rIns="91435" bIns="45718">
            <a:spAutoFit/>
          </a:bodyPr>
          <a:lstStyle/>
          <a:p>
            <a:pPr marL="342882" indent="-342882" fontAlgn="base">
              <a:spcBef>
                <a:spcPts val="422"/>
              </a:spcBef>
              <a:spcAft>
                <a:spcPts val="844"/>
              </a:spcAft>
              <a:buFont typeface="Wingdings" pitchFamily="2" charset="2"/>
              <a:buChar char="ü"/>
              <a:defRPr/>
            </a:pPr>
            <a:r>
              <a:rPr lang="en-US" sz="2400" dirty="0">
                <a:latin typeface="Times New Roman" pitchFamily="18" charset="0"/>
                <a:cs typeface="Times New Roman" pitchFamily="18" charset="0"/>
              </a:rPr>
              <a:t>One and the same set of Boolean functions was examined for solving problems of: a) Recognition, b) Reconstruction and c)  Fault Identification problems</a:t>
            </a:r>
          </a:p>
          <a:p>
            <a:pPr marL="342882" indent="-342882" fontAlgn="base">
              <a:spcBef>
                <a:spcPts val="422"/>
              </a:spcBef>
              <a:spcAft>
                <a:spcPts val="844"/>
              </a:spcAft>
              <a:buFont typeface="Wingdings" pitchFamily="2" charset="2"/>
              <a:buChar char="ü"/>
              <a:defRPr/>
            </a:pPr>
            <a:r>
              <a:rPr lang="en-US" sz="2400" dirty="0">
                <a:latin typeface="Times New Roman" pitchFamily="18" charset="0"/>
                <a:cs typeface="Times New Roman" pitchFamily="18" charset="0"/>
              </a:rPr>
              <a:t>Research population: Bachelor of Engineering students finished the introductory “Digital Logic Systems” course</a:t>
            </a:r>
          </a:p>
          <a:p>
            <a:pPr marL="342882" indent="-342882" fontAlgn="base">
              <a:spcBef>
                <a:spcPts val="422"/>
              </a:spcBef>
              <a:spcAft>
                <a:spcPts val="844"/>
              </a:spcAft>
              <a:buFont typeface="Wingdings" pitchFamily="2" charset="2"/>
              <a:buChar char="ü"/>
              <a:defRPr/>
            </a:pPr>
            <a:r>
              <a:rPr lang="en-US" sz="2400" dirty="0">
                <a:latin typeface="Times New Roman" pitchFamily="18" charset="0"/>
                <a:cs typeface="Times New Roman" pitchFamily="18" charset="0"/>
              </a:rPr>
              <a:t>Complex Boolean functions were used</a:t>
            </a:r>
          </a:p>
          <a:p>
            <a:pPr marL="342882" indent="-342882" fontAlgn="base">
              <a:spcBef>
                <a:spcPts val="422"/>
              </a:spcBef>
              <a:spcAft>
                <a:spcPts val="844"/>
              </a:spcAft>
              <a:buFont typeface="Wingdings" pitchFamily="2" charset="2"/>
              <a:buChar char="ü"/>
              <a:defRPr/>
            </a:pPr>
            <a:r>
              <a:rPr lang="en-US" sz="2400" dirty="0">
                <a:latin typeface="Times New Roman" pitchFamily="18" charset="0"/>
                <a:cs typeface="Times New Roman" pitchFamily="18" charset="0"/>
              </a:rPr>
              <a:t>An impact of symmetry, </a:t>
            </a:r>
            <a:r>
              <a:rPr lang="en-US" sz="2400" dirty="0" smtClean="0">
                <a:latin typeface="Times New Roman" pitchFamily="18" charset="0"/>
                <a:cs typeface="Times New Roman" pitchFamily="18" charset="0"/>
              </a:rPr>
              <a:t>symmetry and monotony, symmetry and linearity </a:t>
            </a:r>
            <a:r>
              <a:rPr lang="en-US" sz="2400" dirty="0">
                <a:latin typeface="Times New Roman" pitchFamily="18" charset="0"/>
                <a:cs typeface="Times New Roman" pitchFamily="18" charset="0"/>
              </a:rPr>
              <a:t>property on the cognitive complexity was examined</a:t>
            </a:r>
            <a:endParaRPr lang="he-IL" sz="2400" dirty="0">
              <a:latin typeface="Times New Roman" pitchFamily="18" charset="0"/>
              <a:cs typeface="Times New Roman" pitchFamily="18" charset="0"/>
            </a:endParaRPr>
          </a:p>
        </p:txBody>
      </p:sp>
      <p:sp>
        <p:nvSpPr>
          <p:cNvPr id="4" name="Rectangle 3"/>
          <p:cNvSpPr/>
          <p:nvPr/>
        </p:nvSpPr>
        <p:spPr>
          <a:xfrm>
            <a:off x="3259427" y="-6493"/>
            <a:ext cx="2189692" cy="646327"/>
          </a:xfrm>
          <a:prstGeom prst="rect">
            <a:avLst/>
          </a:prstGeom>
        </p:spPr>
        <p:txBody>
          <a:bodyPr wrap="none" lIns="91435" tIns="45718" rIns="91435" bIns="45718">
            <a:spAutoFit/>
          </a:bodyPr>
          <a:lstStyle/>
          <a:p>
            <a:pPr marL="342882" indent="-342882" fontAlgn="base">
              <a:spcBef>
                <a:spcPct val="0"/>
              </a:spcBef>
              <a:spcAft>
                <a:spcPct val="0"/>
              </a:spcAft>
              <a:defRPr/>
            </a:pPr>
            <a:r>
              <a:rPr lang="en-US" sz="3600" b="1" dirty="0">
                <a:latin typeface="Times New Roman" panose="02020603050405020304" pitchFamily="18" charset="0"/>
                <a:cs typeface="Times New Roman" panose="02020603050405020304" pitchFamily="18" charset="0"/>
              </a:rPr>
              <a:t>Our study</a:t>
            </a:r>
          </a:p>
        </p:txBody>
      </p:sp>
      <p:sp>
        <p:nvSpPr>
          <p:cNvPr id="6" name="Slide Number Placeholder 5"/>
          <p:cNvSpPr>
            <a:spLocks noGrp="1"/>
          </p:cNvSpPr>
          <p:nvPr>
            <p:ph type="sldNum" sz="quarter" idx="12"/>
          </p:nvPr>
        </p:nvSpPr>
        <p:spPr>
          <a:xfrm>
            <a:off x="7010400" y="6492875"/>
            <a:ext cx="2133600" cy="365125"/>
          </a:xfrm>
        </p:spPr>
        <p:txBody>
          <a:bodyPr/>
          <a:lstStyle/>
          <a:p>
            <a:pPr>
              <a:defRPr/>
            </a:pPr>
            <a:fld id="{A8BE7BCE-5BFB-4BAB-BBAE-984662E5B4CA}" type="slidenum">
              <a:rPr lang="en-US" smtClean="0">
                <a:solidFill>
                  <a:prstClr val="black">
                    <a:tint val="75000"/>
                  </a:prstClr>
                </a:solidFill>
              </a:rPr>
              <a:pPr>
                <a:defRPr/>
              </a:pPr>
              <a:t>24</a:t>
            </a:fld>
            <a:endParaRPr lang="en-US">
              <a:solidFill>
                <a:prstClr val="black">
                  <a:tint val="75000"/>
                </a:prstClr>
              </a:solidFill>
            </a:endParaRPr>
          </a:p>
        </p:txBody>
      </p:sp>
    </p:spTree>
    <p:extLst>
      <p:ext uri="{BB962C8B-B14F-4D97-AF65-F5344CB8AC3E}">
        <p14:creationId xmlns:p14="http://schemas.microsoft.com/office/powerpoint/2010/main" val="3454426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
            <a:ext cx="8763000" cy="646327"/>
          </a:xfrm>
          <a:prstGeom prst="rect">
            <a:avLst/>
          </a:prstGeom>
        </p:spPr>
        <p:txBody>
          <a:bodyPr wrap="square" lIns="91435" tIns="45718" rIns="91435" bIns="45718">
            <a:spAutoFit/>
          </a:bodyPr>
          <a:lstStyle/>
          <a:p>
            <a:pPr algn="ctr"/>
            <a:r>
              <a:rPr lang="en-US" sz="3600" b="1" dirty="0">
                <a:latin typeface="Times New Roman" panose="02020603050405020304" pitchFamily="18" charset="0"/>
                <a:cs typeface="Times New Roman" panose="02020603050405020304" pitchFamily="18" charset="0"/>
              </a:rPr>
              <a:t>Recognition</a:t>
            </a:r>
          </a:p>
        </p:txBody>
      </p:sp>
      <p:graphicFrame>
        <p:nvGraphicFramePr>
          <p:cNvPr id="5" name="Object 4"/>
          <p:cNvGraphicFramePr>
            <a:graphicFrameLocks noChangeAspect="1"/>
          </p:cNvGraphicFramePr>
          <p:nvPr>
            <p:extLst>
              <p:ext uri="{D42A27DB-BD31-4B8C-83A1-F6EECF244321}">
                <p14:modId xmlns:p14="http://schemas.microsoft.com/office/powerpoint/2010/main" val="4137391109"/>
              </p:ext>
            </p:extLst>
          </p:nvPr>
        </p:nvGraphicFramePr>
        <p:xfrm>
          <a:off x="565245" y="916845"/>
          <a:ext cx="2286000" cy="1447800"/>
        </p:xfrm>
        <a:graphic>
          <a:graphicData uri="http://schemas.openxmlformats.org/presentationml/2006/ole">
            <mc:AlternateContent xmlns:mc="http://schemas.openxmlformats.org/markup-compatibility/2006">
              <mc:Choice xmlns:v="urn:schemas-microsoft-com:vml" Requires="v">
                <p:oleObj spid="_x0000_s26645" name="Visio" r:id="rId3" imgW="5303520" imgH="3683508" progId="Visio.Drawing.11">
                  <p:embed/>
                </p:oleObj>
              </mc:Choice>
              <mc:Fallback>
                <p:oleObj name="Visio" r:id="rId3" imgW="5303520" imgH="368350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45" y="916845"/>
                        <a:ext cx="2286000" cy="1447800"/>
                      </a:xfrm>
                      <a:prstGeom prst="rect">
                        <a:avLst/>
                      </a:prstGeom>
                      <a:noFill/>
                      <a:ln>
                        <a:noFill/>
                      </a:ln>
                    </p:spPr>
                  </p:pic>
                </p:oleObj>
              </mc:Fallback>
            </mc:AlternateContent>
          </a:graphicData>
        </a:graphic>
      </p:graphicFrame>
      <p:pic>
        <p:nvPicPr>
          <p:cNvPr id="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0900" y="916845"/>
            <a:ext cx="2286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870531"/>
            <a:ext cx="2579426"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04800" y="2778027"/>
            <a:ext cx="8610600" cy="2144173"/>
          </a:xfrm>
          <a:prstGeom prst="rect">
            <a:avLst/>
          </a:prstGeom>
        </p:spPr>
        <p:txBody>
          <a:bodyPr wrap="square" lIns="91435" tIns="45718" rIns="91435" bIns="45718">
            <a:spAutoFit/>
          </a:bodyPr>
          <a:lstStyle/>
          <a:p>
            <a:pPr marL="457177" indent="-457177">
              <a:spcBef>
                <a:spcPts val="422"/>
              </a:spcBef>
              <a:spcAft>
                <a:spcPts val="422"/>
              </a:spcAft>
              <a:buFont typeface="Wingdings" pitchFamily="2" charset="2"/>
              <a:buChar char="§"/>
            </a:pPr>
            <a:r>
              <a:rPr lang="en-US" sz="2400" dirty="0">
                <a:latin typeface="Times New Roman"/>
                <a:ea typeface="Times New Roman"/>
              </a:rPr>
              <a:t>The recognition problems: formulating visual representation of Boolean concepts by using formula and/or verbally</a:t>
            </a:r>
          </a:p>
          <a:p>
            <a:pPr marL="457177" indent="-457177">
              <a:spcBef>
                <a:spcPts val="422"/>
              </a:spcBef>
              <a:spcAft>
                <a:spcPts val="422"/>
              </a:spcAft>
              <a:buFont typeface="Wingdings" pitchFamily="2" charset="2"/>
              <a:buChar char="§"/>
            </a:pPr>
            <a:r>
              <a:rPr lang="en-US" sz="2400" dirty="0">
                <a:latin typeface="Times New Roman"/>
                <a:ea typeface="Times New Roman"/>
              </a:rPr>
              <a:t>Solving of the recognition problem - recognizing a Boolean function represented visually </a:t>
            </a:r>
          </a:p>
          <a:p>
            <a:pPr marL="457177" indent="-457177">
              <a:spcBef>
                <a:spcPts val="422"/>
              </a:spcBef>
              <a:spcAft>
                <a:spcPts val="422"/>
              </a:spcAft>
              <a:buFont typeface="Wingdings" pitchFamily="2" charset="2"/>
              <a:buChar char="§"/>
            </a:pPr>
            <a:r>
              <a:rPr lang="en-US" sz="2400" dirty="0">
                <a:latin typeface="Times New Roman"/>
                <a:ea typeface="Times New Roman"/>
              </a:rPr>
              <a:t>The recognition problems is a “parallel” task</a:t>
            </a:r>
            <a:endParaRPr lang="en-US" sz="2400" dirty="0"/>
          </a:p>
        </p:txBody>
      </p:sp>
      <p:sp>
        <p:nvSpPr>
          <p:cNvPr id="9" name="Slide Number Placeholder 8"/>
          <p:cNvSpPr>
            <a:spLocks noGrp="1"/>
          </p:cNvSpPr>
          <p:nvPr>
            <p:ph type="sldNum" sz="quarter" idx="12"/>
          </p:nvPr>
        </p:nvSpPr>
        <p:spPr>
          <a:xfrm>
            <a:off x="7010400" y="6492875"/>
            <a:ext cx="2133600" cy="365125"/>
          </a:xfrm>
        </p:spPr>
        <p:txBody>
          <a:bodyPr/>
          <a:lstStyle/>
          <a:p>
            <a:pPr>
              <a:defRPr/>
            </a:pPr>
            <a:fld id="{A8BE7BCE-5BFB-4BAB-BBAE-984662E5B4CA}" type="slidenum">
              <a:rPr lang="en-US" smtClean="0">
                <a:solidFill>
                  <a:prstClr val="black">
                    <a:tint val="75000"/>
                  </a:prstClr>
                </a:solidFill>
              </a:rPr>
              <a:pPr>
                <a:defRPr/>
              </a:pPr>
              <a:t>25</a:t>
            </a:fld>
            <a:endParaRPr lang="en-US" dirty="0">
              <a:solidFill>
                <a:prstClr val="black">
                  <a:tint val="75000"/>
                </a:prstClr>
              </a:solidFill>
            </a:endParaRPr>
          </a:p>
        </p:txBody>
      </p:sp>
    </p:spTree>
    <p:extLst>
      <p:ext uri="{BB962C8B-B14F-4D97-AF65-F5344CB8AC3E}">
        <p14:creationId xmlns:p14="http://schemas.microsoft.com/office/powerpoint/2010/main" val="3796814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4263" y="-27767"/>
            <a:ext cx="6019800" cy="646327"/>
          </a:xfrm>
          <a:prstGeom prst="rect">
            <a:avLst/>
          </a:prstGeom>
        </p:spPr>
        <p:txBody>
          <a:bodyPr wrap="square" lIns="91435" tIns="45718" rIns="91435" bIns="45718">
            <a:spAutoFit/>
          </a:bodyPr>
          <a:lstStyle/>
          <a:p>
            <a:pPr algn="ctr"/>
            <a:r>
              <a:rPr lang="en-US" sz="3600" b="1" dirty="0">
                <a:latin typeface="Times New Roman" pitchFamily="18" charset="0"/>
                <a:cs typeface="Times New Roman" pitchFamily="18" charset="0"/>
              </a:rPr>
              <a:t>Reconstruction-RC</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588" y="94718"/>
            <a:ext cx="1981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0053" y="1970299"/>
            <a:ext cx="8679976" cy="2246765"/>
          </a:xfrm>
          <a:prstGeom prst="rect">
            <a:avLst/>
          </a:prstGeom>
        </p:spPr>
        <p:txBody>
          <a:bodyPr wrap="square" lIns="91435" tIns="45718" rIns="91435" bIns="45718">
            <a:spAutoFit/>
          </a:bodyPr>
          <a:lstStyle/>
          <a:p>
            <a:pPr marL="342882" indent="-342882">
              <a:spcBef>
                <a:spcPts val="422"/>
              </a:spcBef>
              <a:spcAft>
                <a:spcPts val="844"/>
              </a:spcAft>
              <a:buFont typeface="Wingdings" panose="05000000000000000000" pitchFamily="2" charset="2"/>
              <a:buChar char="§"/>
            </a:pPr>
            <a:r>
              <a:rPr lang="en-US" sz="2400" dirty="0">
                <a:latin typeface="Times New Roman"/>
                <a:ea typeface="Times New Roman"/>
              </a:rPr>
              <a:t>Reconstruction (RC) –</a:t>
            </a:r>
            <a:r>
              <a:rPr lang="ru-RU" sz="2400" dirty="0">
                <a:latin typeface="Times New Roman"/>
                <a:ea typeface="Times New Roman"/>
              </a:rPr>
              <a:t> </a:t>
            </a:r>
            <a:r>
              <a:rPr lang="en-US" sz="2400" dirty="0">
                <a:latin typeface="Times New Roman"/>
                <a:ea typeface="Times New Roman"/>
              </a:rPr>
              <a:t>recognizing the function implemented by a “black box”</a:t>
            </a:r>
          </a:p>
          <a:p>
            <a:pPr marL="342882" indent="-342882">
              <a:spcBef>
                <a:spcPts val="422"/>
              </a:spcBef>
              <a:spcAft>
                <a:spcPts val="844"/>
              </a:spcAft>
              <a:buFont typeface="Wingdings" panose="05000000000000000000" pitchFamily="2" charset="2"/>
              <a:buChar char="§"/>
            </a:pPr>
            <a:r>
              <a:rPr lang="en-US" sz="2400" dirty="0">
                <a:latin typeface="Times New Roman"/>
                <a:ea typeface="Times New Roman"/>
              </a:rPr>
              <a:t>RC is differ form the reverse engineering problem, which is reconstructing the scheme implemented within the “black box”</a:t>
            </a:r>
          </a:p>
          <a:p>
            <a:pPr marL="342882" indent="-342882">
              <a:spcBef>
                <a:spcPts val="422"/>
              </a:spcBef>
              <a:spcAft>
                <a:spcPts val="844"/>
              </a:spcAft>
              <a:buFont typeface="Wingdings" panose="05000000000000000000" pitchFamily="2" charset="2"/>
              <a:buChar char="§"/>
            </a:pPr>
            <a:r>
              <a:rPr lang="en-US" sz="2400" dirty="0">
                <a:latin typeface="Times New Roman"/>
                <a:ea typeface="Times New Roman"/>
              </a:rPr>
              <a:t>RC is a “sequential” task</a:t>
            </a:r>
          </a:p>
        </p:txBody>
      </p:sp>
      <p:sp>
        <p:nvSpPr>
          <p:cNvPr id="9" name="Slide Number Placeholder 8"/>
          <p:cNvSpPr>
            <a:spLocks noGrp="1"/>
          </p:cNvSpPr>
          <p:nvPr>
            <p:ph type="sldNum" sz="quarter" idx="12"/>
          </p:nvPr>
        </p:nvSpPr>
        <p:spPr>
          <a:xfrm>
            <a:off x="6914853" y="6492875"/>
            <a:ext cx="2133600" cy="365125"/>
          </a:xfrm>
        </p:spPr>
        <p:txBody>
          <a:bodyPr/>
          <a:lstStyle/>
          <a:p>
            <a:pPr>
              <a:defRPr/>
            </a:pPr>
            <a:fld id="{A8BE7BCE-5BFB-4BAB-BBAE-984662E5B4CA}" type="slidenum">
              <a:rPr lang="en-US" smtClean="0">
                <a:solidFill>
                  <a:prstClr val="black">
                    <a:tint val="75000"/>
                  </a:prstClr>
                </a:solidFill>
              </a:rPr>
              <a:pPr>
                <a:defRPr/>
              </a:pPr>
              <a:t>26</a:t>
            </a:fld>
            <a:endParaRPr lang="en-US">
              <a:solidFill>
                <a:prstClr val="black">
                  <a:tint val="75000"/>
                </a:prstClr>
              </a:solidFill>
            </a:endParaRPr>
          </a:p>
        </p:txBody>
      </p:sp>
    </p:spTree>
    <p:extLst>
      <p:ext uri="{BB962C8B-B14F-4D97-AF65-F5344CB8AC3E}">
        <p14:creationId xmlns:p14="http://schemas.microsoft.com/office/powerpoint/2010/main" val="2117682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8363" y="-20436"/>
            <a:ext cx="6839581" cy="646327"/>
          </a:xfrm>
          <a:prstGeom prst="rect">
            <a:avLst/>
          </a:prstGeom>
        </p:spPr>
        <p:txBody>
          <a:bodyPr wrap="square" lIns="91435" tIns="45718" rIns="91435" bIns="45718">
            <a:spAutoFit/>
          </a:bodyPr>
          <a:lstStyle/>
          <a:p>
            <a:pPr algn="ctr"/>
            <a:r>
              <a:rPr lang="en-US" sz="3600" b="1" dirty="0">
                <a:latin typeface="Times New Roman" pitchFamily="18" charset="0"/>
                <a:cs typeface="Times New Roman" pitchFamily="18" charset="0"/>
              </a:rPr>
              <a:t>Fault Identification Problems</a:t>
            </a:r>
          </a:p>
        </p:txBody>
      </p:sp>
      <p:sp>
        <p:nvSpPr>
          <p:cNvPr id="4" name="Rectangle 3"/>
          <p:cNvSpPr/>
          <p:nvPr/>
        </p:nvSpPr>
        <p:spPr>
          <a:xfrm>
            <a:off x="152400" y="1295400"/>
            <a:ext cx="8503144" cy="2985429"/>
          </a:xfrm>
          <a:prstGeom prst="rect">
            <a:avLst/>
          </a:prstGeom>
        </p:spPr>
        <p:txBody>
          <a:bodyPr wrap="square" lIns="91435" tIns="45718" rIns="91435" bIns="45718">
            <a:spAutoFit/>
          </a:bodyPr>
          <a:lstStyle/>
          <a:p>
            <a:pPr marL="482186" indent="-482186" algn="just">
              <a:spcBef>
                <a:spcPts val="422"/>
              </a:spcBef>
              <a:spcAft>
                <a:spcPts val="844"/>
              </a:spcAft>
              <a:buFont typeface="Arial"/>
              <a:buChar char="•"/>
            </a:pPr>
            <a:r>
              <a:rPr lang="en-US" sz="2400" dirty="0">
                <a:latin typeface="Times New Roman"/>
                <a:ea typeface="Times New Roman"/>
              </a:rPr>
              <a:t>Diagnosing failures is a ubiquitous activity both for engineers and citizens</a:t>
            </a:r>
          </a:p>
          <a:p>
            <a:pPr marL="482186" indent="-482186" algn="just">
              <a:spcBef>
                <a:spcPts val="422"/>
              </a:spcBef>
              <a:spcAft>
                <a:spcPts val="844"/>
              </a:spcAft>
              <a:buFont typeface="Arial"/>
              <a:buChar char="•"/>
            </a:pPr>
            <a:r>
              <a:rPr lang="en-US" sz="2400" dirty="0">
                <a:latin typeface="Times New Roman"/>
                <a:ea typeface="Times New Roman"/>
              </a:rPr>
              <a:t>Diagnosing failures is a type of problems, which solving is studied both in computer science and psychology</a:t>
            </a:r>
          </a:p>
          <a:p>
            <a:pPr marL="482186" indent="-482186" algn="just">
              <a:spcBef>
                <a:spcPts val="422"/>
              </a:spcBef>
              <a:spcAft>
                <a:spcPts val="844"/>
              </a:spcAft>
              <a:buFont typeface="Arial"/>
              <a:buChar char="•"/>
            </a:pPr>
            <a:r>
              <a:rPr lang="en-US" sz="2400" dirty="0">
                <a:latin typeface="Times New Roman"/>
                <a:ea typeface="Times New Roman"/>
              </a:rPr>
              <a:t>Faults effects correspond to a specific fault model that defines the new functioning of the circuit after the occurrence of the fault</a:t>
            </a:r>
            <a:endParaRPr lang="en-US" sz="2400" dirty="0"/>
          </a:p>
        </p:txBody>
      </p:sp>
      <p:sp>
        <p:nvSpPr>
          <p:cNvPr id="9" name="Slide Number Placeholder 8"/>
          <p:cNvSpPr>
            <a:spLocks noGrp="1"/>
          </p:cNvSpPr>
          <p:nvPr>
            <p:ph type="sldNum" sz="quarter" idx="12"/>
          </p:nvPr>
        </p:nvSpPr>
        <p:spPr>
          <a:xfrm>
            <a:off x="7010400" y="6492875"/>
            <a:ext cx="2133600" cy="365125"/>
          </a:xfrm>
        </p:spPr>
        <p:txBody>
          <a:bodyPr/>
          <a:lstStyle/>
          <a:p>
            <a:pPr>
              <a:defRPr/>
            </a:pPr>
            <a:fld id="{A8BE7BCE-5BFB-4BAB-BBAE-984662E5B4CA}" type="slidenum">
              <a:rPr lang="en-US" smtClean="0">
                <a:solidFill>
                  <a:prstClr val="black">
                    <a:tint val="75000"/>
                  </a:prstClr>
                </a:solidFill>
              </a:rPr>
              <a:pPr>
                <a:defRPr/>
              </a:pPr>
              <a:t>27</a:t>
            </a:fld>
            <a:endParaRPr lang="en-US" dirty="0">
              <a:solidFill>
                <a:prstClr val="black">
                  <a:tint val="75000"/>
                </a:prstClr>
              </a:solidFill>
            </a:endParaRPr>
          </a:p>
        </p:txBody>
      </p:sp>
    </p:spTree>
    <p:extLst>
      <p:ext uri="{BB962C8B-B14F-4D97-AF65-F5344CB8AC3E}">
        <p14:creationId xmlns:p14="http://schemas.microsoft.com/office/powerpoint/2010/main" val="118724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8132" y="-25543"/>
            <a:ext cx="5211673" cy="646327"/>
          </a:xfrm>
          <a:prstGeom prst="rect">
            <a:avLst/>
          </a:prstGeom>
        </p:spPr>
        <p:txBody>
          <a:bodyPr wrap="none" lIns="91435" tIns="45718" rIns="91435" bIns="45718">
            <a:spAutoFit/>
          </a:bodyPr>
          <a:lstStyle/>
          <a:p>
            <a:pPr marL="342882" indent="-342882" fontAlgn="base">
              <a:spcBef>
                <a:spcPct val="0"/>
              </a:spcBef>
              <a:spcAft>
                <a:spcPct val="0"/>
              </a:spcAft>
              <a:defRPr/>
            </a:pPr>
            <a:r>
              <a:rPr lang="en-US" sz="3600" b="1" dirty="0">
                <a:latin typeface="Times New Roman" panose="02020603050405020304" pitchFamily="18" charset="0"/>
                <a:cs typeface="Times New Roman" panose="02020603050405020304" pitchFamily="18" charset="0"/>
              </a:rPr>
              <a:t>Method and Experiments</a:t>
            </a:r>
          </a:p>
        </p:txBody>
      </p:sp>
      <p:sp>
        <p:nvSpPr>
          <p:cNvPr id="4" name="Rectangle 3"/>
          <p:cNvSpPr/>
          <p:nvPr/>
        </p:nvSpPr>
        <p:spPr>
          <a:xfrm>
            <a:off x="240636" y="1295400"/>
            <a:ext cx="8740565" cy="2375005"/>
          </a:xfrm>
          <a:prstGeom prst="rect">
            <a:avLst/>
          </a:prstGeom>
        </p:spPr>
        <p:txBody>
          <a:bodyPr wrap="square" lIns="91435" tIns="45718" rIns="91435" bIns="45718">
            <a:spAutoFit/>
          </a:bodyPr>
          <a:lstStyle/>
          <a:p>
            <a:pPr marL="401822" indent="-401822">
              <a:spcBef>
                <a:spcPts val="422"/>
              </a:spcBef>
              <a:spcAft>
                <a:spcPts val="1266"/>
              </a:spcAft>
              <a:buFont typeface="Arial"/>
              <a:buChar char="•"/>
            </a:pPr>
            <a:r>
              <a:rPr lang="en-US" sz="2400" dirty="0">
                <a:latin typeface="Times New Roman" pitchFamily="18" charset="0"/>
                <a:cs typeface="Times New Roman" pitchFamily="18" charset="0"/>
              </a:rPr>
              <a:t>The research population includes </a:t>
            </a:r>
            <a:r>
              <a:rPr lang="en-US" sz="2400" dirty="0" smtClean="0">
                <a:latin typeface="Times New Roman" pitchFamily="18" charset="0"/>
                <a:cs typeface="Times New Roman" pitchFamily="18" charset="0"/>
              </a:rPr>
              <a:t>60 </a:t>
            </a:r>
            <a:r>
              <a:rPr lang="en-US" sz="2400" dirty="0">
                <a:latin typeface="Times New Roman" pitchFamily="18" charset="0"/>
                <a:cs typeface="Times New Roman" pitchFamily="18" charset="0"/>
              </a:rPr>
              <a:t>first year students Bachelor of Engineering</a:t>
            </a:r>
          </a:p>
          <a:p>
            <a:pPr marL="401822" indent="-401822">
              <a:spcBef>
                <a:spcPts val="422"/>
              </a:spcBef>
              <a:spcAft>
                <a:spcPts val="1266"/>
              </a:spcAft>
              <a:buFont typeface="Arial"/>
              <a:buChar char="•"/>
            </a:pPr>
            <a:r>
              <a:rPr lang="en-US" sz="2400" dirty="0">
                <a:latin typeface="Times New Roman" pitchFamily="18" charset="0"/>
                <a:cs typeface="Times New Roman" pitchFamily="18" charset="0"/>
              </a:rPr>
              <a:t>All students studied the Digital Systems Design course in the same group and with the same lecturer</a:t>
            </a:r>
          </a:p>
          <a:p>
            <a:pPr marL="401822" indent="-401822">
              <a:spcBef>
                <a:spcPts val="422"/>
              </a:spcBef>
              <a:spcAft>
                <a:spcPts val="1266"/>
              </a:spcAft>
              <a:buFont typeface="Arial"/>
              <a:buChar char="•"/>
            </a:pPr>
            <a:r>
              <a:rPr lang="en-US" sz="2400" dirty="0">
                <a:latin typeface="Times New Roman" pitchFamily="18" charset="0"/>
                <a:cs typeface="Times New Roman" pitchFamily="18" charset="0"/>
              </a:rPr>
              <a:t>Experiments were conducted for </a:t>
            </a:r>
            <a:r>
              <a:rPr lang="en-US" sz="2400" dirty="0" smtClean="0">
                <a:latin typeface="Times New Roman" pitchFamily="18" charset="0"/>
                <a:cs typeface="Times New Roman" pitchFamily="18" charset="0"/>
              </a:rPr>
              <a:t>13 </a:t>
            </a:r>
            <a:r>
              <a:rPr lang="en-US" sz="2400" dirty="0">
                <a:latin typeface="Times New Roman" pitchFamily="18" charset="0"/>
                <a:cs typeface="Times New Roman" pitchFamily="18" charset="0"/>
              </a:rPr>
              <a:t>Boolean functions</a:t>
            </a:r>
          </a:p>
        </p:txBody>
      </p:sp>
      <p:sp>
        <p:nvSpPr>
          <p:cNvPr id="9" name="Slide Number Placeholder 8"/>
          <p:cNvSpPr>
            <a:spLocks noGrp="1"/>
          </p:cNvSpPr>
          <p:nvPr>
            <p:ph type="sldNum" sz="quarter" idx="12"/>
          </p:nvPr>
        </p:nvSpPr>
        <p:spPr>
          <a:xfrm>
            <a:off x="7010400" y="6492875"/>
            <a:ext cx="2133600" cy="365125"/>
          </a:xfrm>
        </p:spPr>
        <p:txBody>
          <a:bodyPr/>
          <a:lstStyle/>
          <a:p>
            <a:pPr>
              <a:defRPr/>
            </a:pPr>
            <a:fld id="{A8BE7BCE-5BFB-4BAB-BBAE-984662E5B4CA}" type="slidenum">
              <a:rPr lang="en-US" smtClean="0">
                <a:solidFill>
                  <a:prstClr val="black">
                    <a:tint val="75000"/>
                  </a:prstClr>
                </a:solidFill>
              </a:rPr>
              <a:pPr>
                <a:defRPr/>
              </a:pPr>
              <a:t>28</a:t>
            </a:fld>
            <a:endParaRPr lang="en-US">
              <a:solidFill>
                <a:prstClr val="black">
                  <a:tint val="75000"/>
                </a:prstClr>
              </a:solidFill>
            </a:endParaRPr>
          </a:p>
        </p:txBody>
      </p:sp>
    </p:spTree>
    <p:extLst>
      <p:ext uri="{BB962C8B-B14F-4D97-AF65-F5344CB8AC3E}">
        <p14:creationId xmlns:p14="http://schemas.microsoft.com/office/powerpoint/2010/main" val="2284921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4756" y="0"/>
            <a:ext cx="6776204" cy="646327"/>
          </a:xfrm>
          <a:prstGeom prst="rect">
            <a:avLst/>
          </a:prstGeom>
        </p:spPr>
        <p:txBody>
          <a:bodyPr wrap="none" lIns="91435" tIns="45718" rIns="91435" bIns="45718">
            <a:spAutoFit/>
          </a:bodyPr>
          <a:lstStyle/>
          <a:p>
            <a:r>
              <a:rPr lang="en-US" sz="3600" b="1" dirty="0">
                <a:solidFill>
                  <a:prstClr val="black"/>
                </a:solidFill>
                <a:latin typeface="Times New Roman"/>
                <a:ea typeface="Times New Roman"/>
                <a:cs typeface="Arial"/>
              </a:rPr>
              <a:t>Recognition. Experimental study </a:t>
            </a:r>
          </a:p>
        </p:txBody>
      </p:sp>
      <p:sp>
        <p:nvSpPr>
          <p:cNvPr id="4" name="Rectangle 3"/>
          <p:cNvSpPr/>
          <p:nvPr/>
        </p:nvSpPr>
        <p:spPr>
          <a:xfrm>
            <a:off x="416075" y="2133600"/>
            <a:ext cx="8020167" cy="2144173"/>
          </a:xfrm>
          <a:prstGeom prst="rect">
            <a:avLst/>
          </a:prstGeom>
        </p:spPr>
        <p:txBody>
          <a:bodyPr wrap="square" lIns="91435" tIns="45718" rIns="91435" bIns="45718">
            <a:spAutoFit/>
          </a:bodyPr>
          <a:lstStyle/>
          <a:p>
            <a:pPr marL="401822" indent="-401822">
              <a:spcAft>
                <a:spcPts val="844"/>
              </a:spcAft>
              <a:buFont typeface="Arial"/>
              <a:buChar char="•"/>
            </a:pPr>
            <a:r>
              <a:rPr lang="en-US" sz="2400" dirty="0">
                <a:latin typeface="Times New Roman" pitchFamily="18" charset="0"/>
                <a:cs typeface="Times New Roman" pitchFamily="18" charset="0"/>
              </a:rPr>
              <a:t>Recognition problem solving was examined using a questionnaire including </a:t>
            </a:r>
            <a:r>
              <a:rPr lang="en-US" sz="2400" dirty="0" smtClean="0">
                <a:latin typeface="Times New Roman" pitchFamily="18" charset="0"/>
                <a:cs typeface="Times New Roman" pitchFamily="18" charset="0"/>
              </a:rPr>
              <a:t>13 </a:t>
            </a:r>
            <a:r>
              <a:rPr lang="en-US" sz="2400" dirty="0">
                <a:latin typeface="Times New Roman" pitchFamily="18" charset="0"/>
                <a:cs typeface="Times New Roman" pitchFamily="18" charset="0"/>
              </a:rPr>
              <a:t>patterns</a:t>
            </a:r>
          </a:p>
          <a:p>
            <a:pPr marL="401822" indent="-401822">
              <a:spcAft>
                <a:spcPts val="844"/>
              </a:spcAft>
              <a:buFont typeface="Arial"/>
              <a:buChar char="•"/>
            </a:pPr>
            <a:r>
              <a:rPr lang="en-US" sz="2400" dirty="0">
                <a:latin typeface="Times New Roman" pitchFamily="18" charset="0"/>
                <a:cs typeface="Times New Roman" pitchFamily="18" charset="0"/>
              </a:rPr>
              <a:t>The participants were asked to describe each of the patterns in the shortest form</a:t>
            </a:r>
          </a:p>
          <a:p>
            <a:pPr marL="401822" indent="-401822">
              <a:spcAft>
                <a:spcPts val="844"/>
              </a:spcAft>
              <a:buFont typeface="Arial"/>
              <a:buChar char="•"/>
            </a:pPr>
            <a:r>
              <a:rPr lang="en-US" sz="2400" dirty="0">
                <a:latin typeface="Times New Roman" pitchFamily="18" charset="0"/>
                <a:cs typeface="Times New Roman" pitchFamily="18" charset="0"/>
              </a:rPr>
              <a:t>The above experiments were conducted in two days  </a:t>
            </a:r>
          </a:p>
        </p:txBody>
      </p:sp>
      <p:graphicFrame>
        <p:nvGraphicFramePr>
          <p:cNvPr id="5" name="Object 4"/>
          <p:cNvGraphicFramePr>
            <a:graphicFrameLocks noChangeAspect="1"/>
          </p:cNvGraphicFramePr>
          <p:nvPr>
            <p:extLst>
              <p:ext uri="{D42A27DB-BD31-4B8C-83A1-F6EECF244321}">
                <p14:modId xmlns:p14="http://schemas.microsoft.com/office/powerpoint/2010/main" val="2359134330"/>
              </p:ext>
            </p:extLst>
          </p:nvPr>
        </p:nvGraphicFramePr>
        <p:xfrm>
          <a:off x="416075" y="762000"/>
          <a:ext cx="865187" cy="762000"/>
        </p:xfrm>
        <a:graphic>
          <a:graphicData uri="http://schemas.openxmlformats.org/presentationml/2006/ole">
            <mc:AlternateContent xmlns:mc="http://schemas.openxmlformats.org/markup-compatibility/2006">
              <mc:Choice xmlns:v="urn:schemas-microsoft-com:vml" Requires="v">
                <p:oleObj spid="_x0000_s27889" name="Visio" r:id="rId3" imgW="3398232" imgH="2598057" progId="Visio.Drawing.11">
                  <p:embed/>
                </p:oleObj>
              </mc:Choice>
              <mc:Fallback>
                <p:oleObj name="Visio" r:id="rId3" imgW="3398232" imgH="259805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75" y="762000"/>
                        <a:ext cx="865187" cy="762000"/>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32828471"/>
              </p:ext>
            </p:extLst>
          </p:nvPr>
        </p:nvGraphicFramePr>
        <p:xfrm>
          <a:off x="1600200" y="761999"/>
          <a:ext cx="992714" cy="762001"/>
        </p:xfrm>
        <a:graphic>
          <a:graphicData uri="http://schemas.openxmlformats.org/presentationml/2006/ole">
            <mc:AlternateContent xmlns:mc="http://schemas.openxmlformats.org/markup-compatibility/2006">
              <mc:Choice xmlns:v="urn:schemas-microsoft-com:vml" Requires="v">
                <p:oleObj spid="_x0000_s27890" name="Visio" r:id="rId5" imgW="5298183" imgH="3681030" progId="Visio.Drawing.11">
                  <p:embed/>
                </p:oleObj>
              </mc:Choice>
              <mc:Fallback>
                <p:oleObj name="Visio" r:id="rId5" imgW="5298183" imgH="3681030"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761999"/>
                        <a:ext cx="992714" cy="762001"/>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83405539"/>
              </p:ext>
            </p:extLst>
          </p:nvPr>
        </p:nvGraphicFramePr>
        <p:xfrm>
          <a:off x="2971800" y="762000"/>
          <a:ext cx="978982" cy="766429"/>
        </p:xfrm>
        <a:graphic>
          <a:graphicData uri="http://schemas.openxmlformats.org/presentationml/2006/ole">
            <mc:AlternateContent xmlns:mc="http://schemas.openxmlformats.org/markup-compatibility/2006">
              <mc:Choice xmlns:v="urn:schemas-microsoft-com:vml" Requires="v">
                <p:oleObj spid="_x0000_s27891" name="Visio" r:id="rId7" imgW="5303366" imgH="3683406" progId="Visio.Drawing.11">
                  <p:embed/>
                </p:oleObj>
              </mc:Choice>
              <mc:Fallback>
                <p:oleObj name="Visio" r:id="rId7" imgW="5303366" imgH="3683406"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762000"/>
                        <a:ext cx="978982" cy="766429"/>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30833510"/>
              </p:ext>
            </p:extLst>
          </p:nvPr>
        </p:nvGraphicFramePr>
        <p:xfrm>
          <a:off x="4267200" y="762000"/>
          <a:ext cx="983872" cy="754524"/>
        </p:xfrm>
        <a:graphic>
          <a:graphicData uri="http://schemas.openxmlformats.org/presentationml/2006/ole">
            <mc:AlternateContent xmlns:mc="http://schemas.openxmlformats.org/markup-compatibility/2006">
              <mc:Choice xmlns:v="urn:schemas-microsoft-com:vml" Requires="v">
                <p:oleObj spid="_x0000_s27892" name="Visio" r:id="rId9" imgW="5303366" imgH="3683406" progId="Visio.Drawing.11">
                  <p:embed/>
                </p:oleObj>
              </mc:Choice>
              <mc:Fallback>
                <p:oleObj name="Visio" r:id="rId9" imgW="5303366" imgH="3683406"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762000"/>
                        <a:ext cx="983872" cy="754524"/>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25639413"/>
              </p:ext>
            </p:extLst>
          </p:nvPr>
        </p:nvGraphicFramePr>
        <p:xfrm>
          <a:off x="5562600" y="762000"/>
          <a:ext cx="1000298" cy="762000"/>
        </p:xfrm>
        <a:graphic>
          <a:graphicData uri="http://schemas.openxmlformats.org/presentationml/2006/ole">
            <mc:AlternateContent xmlns:mc="http://schemas.openxmlformats.org/markup-compatibility/2006">
              <mc:Choice xmlns:v="urn:schemas-microsoft-com:vml" Requires="v">
                <p:oleObj spid="_x0000_s27893" name="Visio" r:id="rId11" imgW="5303366" imgH="3683406" progId="Visio.Drawing.11">
                  <p:embed/>
                </p:oleObj>
              </mc:Choice>
              <mc:Fallback>
                <p:oleObj name="Visio" r:id="rId11" imgW="5303366" imgH="3683406"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762000"/>
                        <a:ext cx="1000298" cy="762000"/>
                      </a:xfrm>
                      <a:prstGeom prst="rect">
                        <a:avLst/>
                      </a:prstGeom>
                      <a:noFill/>
                    </p:spPr>
                  </p:pic>
                </p:oleObj>
              </mc:Fallback>
            </mc:AlternateContent>
          </a:graphicData>
        </a:graphic>
      </p:graphicFrame>
      <p:sp>
        <p:nvSpPr>
          <p:cNvPr id="19" name="Slide Number Placeholder 18"/>
          <p:cNvSpPr>
            <a:spLocks noGrp="1"/>
          </p:cNvSpPr>
          <p:nvPr>
            <p:ph type="sldNum" sz="quarter" idx="12"/>
          </p:nvPr>
        </p:nvSpPr>
        <p:spPr>
          <a:xfrm>
            <a:off x="7010400" y="6513613"/>
            <a:ext cx="2133600" cy="365125"/>
          </a:xfrm>
        </p:spPr>
        <p:txBody>
          <a:bodyPr/>
          <a:lstStyle/>
          <a:p>
            <a:pPr>
              <a:defRPr/>
            </a:pPr>
            <a:fld id="{A8BE7BCE-5BFB-4BAB-BBAE-984662E5B4CA}" type="slidenum">
              <a:rPr lang="en-US" smtClean="0">
                <a:solidFill>
                  <a:prstClr val="black">
                    <a:tint val="75000"/>
                  </a:prstClr>
                </a:solidFill>
              </a:rPr>
              <a:pPr>
                <a:defRPr/>
              </a:pPr>
              <a:t>29</a:t>
            </a:fld>
            <a:endParaRPr lang="en-US">
              <a:solidFill>
                <a:prstClr val="black">
                  <a:tint val="75000"/>
                </a:prstClr>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578693282"/>
              </p:ext>
            </p:extLst>
          </p:nvPr>
        </p:nvGraphicFramePr>
        <p:xfrm>
          <a:off x="6883400" y="762000"/>
          <a:ext cx="1346200" cy="762000"/>
        </p:xfrm>
        <a:graphic>
          <a:graphicData uri="http://schemas.openxmlformats.org/presentationml/2006/ole">
            <mc:AlternateContent xmlns:mc="http://schemas.openxmlformats.org/markup-compatibility/2006">
              <mc:Choice xmlns:v="urn:schemas-microsoft-com:vml" Requires="v">
                <p:oleObj spid="_x0000_s27894" name="Visio" r:id="rId13" imgW="5303366" imgH="3683406" progId="Visio.Drawing.11">
                  <p:embed/>
                </p:oleObj>
              </mc:Choice>
              <mc:Fallback>
                <p:oleObj name="Visio" r:id="rId13" imgW="5303366" imgH="3683406" progId="Visio.Drawing.11">
                  <p:embed/>
                  <p:pic>
                    <p:nvPicPr>
                      <p:cNvPr id="0" name="Object 1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83400" y="762000"/>
                        <a:ext cx="1346200" cy="762000"/>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728343704"/>
              </p:ext>
            </p:extLst>
          </p:nvPr>
        </p:nvGraphicFramePr>
        <p:xfrm>
          <a:off x="228600" y="5257799"/>
          <a:ext cx="914400" cy="685801"/>
        </p:xfrm>
        <a:graphic>
          <a:graphicData uri="http://schemas.openxmlformats.org/presentationml/2006/ole">
            <mc:AlternateContent xmlns:mc="http://schemas.openxmlformats.org/markup-compatibility/2006">
              <mc:Choice xmlns:v="urn:schemas-microsoft-com:vml" Requires="v">
                <p:oleObj spid="_x0000_s27895" name="Visio" r:id="rId15" imgW="4522265" imgH="3254967" progId="Visio.Drawing.11">
                  <p:embed/>
                </p:oleObj>
              </mc:Choice>
              <mc:Fallback>
                <p:oleObj name="Visio" r:id="rId15" imgW="4522265" imgH="3254967" progId="Visio.Drawing.11">
                  <p:embed/>
                  <p:pic>
                    <p:nvPicPr>
                      <p:cNvPr id="0" name="Object 14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5257799"/>
                        <a:ext cx="914400" cy="685801"/>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469106455"/>
              </p:ext>
            </p:extLst>
          </p:nvPr>
        </p:nvGraphicFramePr>
        <p:xfrm>
          <a:off x="1219200" y="5257800"/>
          <a:ext cx="990600" cy="685800"/>
        </p:xfrm>
        <a:graphic>
          <a:graphicData uri="http://schemas.openxmlformats.org/presentationml/2006/ole">
            <mc:AlternateContent xmlns:mc="http://schemas.openxmlformats.org/markup-compatibility/2006">
              <mc:Choice xmlns:v="urn:schemas-microsoft-com:vml" Requires="v">
                <p:oleObj spid="_x0000_s27896" name="Visio" r:id="rId17" imgW="5298183" imgH="3681030" progId="Visio.Drawing.11">
                  <p:embed/>
                </p:oleObj>
              </mc:Choice>
              <mc:Fallback>
                <p:oleObj name="Visio" r:id="rId17" imgW="5298183" imgH="3681030" progId="Visio.Drawing.11">
                  <p:embed/>
                  <p:pic>
                    <p:nvPicPr>
                      <p:cNvPr id="0" name="Object 14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9200" y="5257800"/>
                        <a:ext cx="990600" cy="685800"/>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557000718"/>
              </p:ext>
            </p:extLst>
          </p:nvPr>
        </p:nvGraphicFramePr>
        <p:xfrm>
          <a:off x="2362201" y="5257800"/>
          <a:ext cx="1066800" cy="685800"/>
        </p:xfrm>
        <a:graphic>
          <a:graphicData uri="http://schemas.openxmlformats.org/presentationml/2006/ole">
            <mc:AlternateContent xmlns:mc="http://schemas.openxmlformats.org/markup-compatibility/2006">
              <mc:Choice xmlns:v="urn:schemas-microsoft-com:vml" Requires="v">
                <p:oleObj spid="_x0000_s27897" name="Visio" r:id="rId19" imgW="5112680" imgH="3055216" progId="Visio.Drawing.11">
                  <p:embed/>
                </p:oleObj>
              </mc:Choice>
              <mc:Fallback>
                <p:oleObj name="Visio" r:id="rId19" imgW="5112680" imgH="3055216" progId="Visio.Drawing.11">
                  <p:embed/>
                  <p:pic>
                    <p:nvPicPr>
                      <p:cNvPr id="0" name="Object 15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62201" y="5257800"/>
                        <a:ext cx="1066800" cy="685800"/>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751067880"/>
              </p:ext>
            </p:extLst>
          </p:nvPr>
        </p:nvGraphicFramePr>
        <p:xfrm>
          <a:off x="3581400" y="5257800"/>
          <a:ext cx="990600" cy="685800"/>
        </p:xfrm>
        <a:graphic>
          <a:graphicData uri="http://schemas.openxmlformats.org/presentationml/2006/ole">
            <mc:AlternateContent xmlns:mc="http://schemas.openxmlformats.org/markup-compatibility/2006">
              <mc:Choice xmlns:v="urn:schemas-microsoft-com:vml" Requires="v">
                <p:oleObj spid="_x0000_s27898" name="Visio" r:id="rId21" imgW="5303366" imgH="3683406" progId="Visio.Drawing.11">
                  <p:embed/>
                </p:oleObj>
              </mc:Choice>
              <mc:Fallback>
                <p:oleObj name="Visio" r:id="rId21" imgW="5303366" imgH="3683406" progId="Visio.Drawing.11">
                  <p:embed/>
                  <p:pic>
                    <p:nvPicPr>
                      <p:cNvPr id="0" name="Object 15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81400" y="5257800"/>
                        <a:ext cx="990600" cy="685800"/>
                      </a:xfrm>
                      <a:prstGeom prst="rect">
                        <a:avLst/>
                      </a:prstGeom>
                      <a:noFill/>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173652306"/>
              </p:ext>
            </p:extLst>
          </p:nvPr>
        </p:nvGraphicFramePr>
        <p:xfrm>
          <a:off x="4724400" y="5257800"/>
          <a:ext cx="990600" cy="685800"/>
        </p:xfrm>
        <a:graphic>
          <a:graphicData uri="http://schemas.openxmlformats.org/presentationml/2006/ole">
            <mc:AlternateContent xmlns:mc="http://schemas.openxmlformats.org/markup-compatibility/2006">
              <mc:Choice xmlns:v="urn:schemas-microsoft-com:vml" Requires="v">
                <p:oleObj spid="_x0000_s27899" name="Visio" r:id="rId23" imgW="5303366" imgH="3683406" progId="Visio.Drawing.11">
                  <p:embed/>
                </p:oleObj>
              </mc:Choice>
              <mc:Fallback>
                <p:oleObj name="Visio" r:id="rId23" imgW="5303366" imgH="3683406" progId="Visio.Drawing.11">
                  <p:embed/>
                  <p:pic>
                    <p:nvPicPr>
                      <p:cNvPr id="0" name="Object 16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24400" y="5257800"/>
                        <a:ext cx="990600" cy="685800"/>
                      </a:xfrm>
                      <a:prstGeom prst="rect">
                        <a:avLst/>
                      </a:prstGeom>
                      <a:noFill/>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564673410"/>
              </p:ext>
            </p:extLst>
          </p:nvPr>
        </p:nvGraphicFramePr>
        <p:xfrm>
          <a:off x="5791200" y="5257800"/>
          <a:ext cx="1371600" cy="685799"/>
        </p:xfrm>
        <a:graphic>
          <a:graphicData uri="http://schemas.openxmlformats.org/presentationml/2006/ole">
            <mc:AlternateContent xmlns:mc="http://schemas.openxmlformats.org/markup-compatibility/2006">
              <mc:Choice xmlns:v="urn:schemas-microsoft-com:vml" Requires="v">
                <p:oleObj spid="_x0000_s27900" name="Visio" r:id="rId25" imgW="5798546" imgH="3741063" progId="Visio.Drawing.11">
                  <p:embed/>
                </p:oleObj>
              </mc:Choice>
              <mc:Fallback>
                <p:oleObj name="Visio" r:id="rId25" imgW="5798546" imgH="3741063" progId="Visio.Drawing.11">
                  <p:embed/>
                  <p:pic>
                    <p:nvPicPr>
                      <p:cNvPr id="0" name="Object 16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91200" y="5257800"/>
                        <a:ext cx="1371600" cy="685799"/>
                      </a:xfrm>
                      <a:prstGeom prst="rect">
                        <a:avLst/>
                      </a:prstGeom>
                      <a:noFill/>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416748971"/>
              </p:ext>
            </p:extLst>
          </p:nvPr>
        </p:nvGraphicFramePr>
        <p:xfrm>
          <a:off x="7239000" y="5257800"/>
          <a:ext cx="1197242" cy="685800"/>
        </p:xfrm>
        <a:graphic>
          <a:graphicData uri="http://schemas.openxmlformats.org/presentationml/2006/ole">
            <mc:AlternateContent xmlns:mc="http://schemas.openxmlformats.org/markup-compatibility/2006">
              <mc:Choice xmlns:v="urn:schemas-microsoft-com:vml" Requires="v">
                <p:oleObj spid="_x0000_s27901" name="Visio" r:id="rId27" imgW="5798546" imgH="3283904" progId="Visio.Drawing.11">
                  <p:embed/>
                </p:oleObj>
              </mc:Choice>
              <mc:Fallback>
                <p:oleObj name="Visio" r:id="rId27" imgW="5798546" imgH="3283904" progId="Visio.Drawing.11">
                  <p:embed/>
                  <p:pic>
                    <p:nvPicPr>
                      <p:cNvPr id="0" name="Object 16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239000" y="5257800"/>
                        <a:ext cx="1197242" cy="685800"/>
                      </a:xfrm>
                      <a:prstGeom prst="rect">
                        <a:avLst/>
                      </a:prstGeom>
                      <a:noFill/>
                    </p:spPr>
                  </p:pic>
                </p:oleObj>
              </mc:Fallback>
            </mc:AlternateContent>
          </a:graphicData>
        </a:graphic>
      </p:graphicFrame>
    </p:spTree>
    <p:extLst>
      <p:ext uri="{BB962C8B-B14F-4D97-AF65-F5344CB8AC3E}">
        <p14:creationId xmlns:p14="http://schemas.microsoft.com/office/powerpoint/2010/main" val="1706029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3</a:t>
            </a:fld>
            <a:endParaRPr lang="en-US">
              <a:solidFill>
                <a:prstClr val="black">
                  <a:tint val="75000"/>
                </a:prstClr>
              </a:solidFill>
            </a:endParaRPr>
          </a:p>
        </p:txBody>
      </p:sp>
      <p:sp>
        <p:nvSpPr>
          <p:cNvPr id="3" name="Title 1"/>
          <p:cNvSpPr txBox="1">
            <a:spLocks/>
          </p:cNvSpPr>
          <p:nvPr/>
        </p:nvSpPr>
        <p:spPr>
          <a:xfrm>
            <a:off x="952500" y="0"/>
            <a:ext cx="7162800" cy="914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fontScale="92500"/>
          </a:bodyPr>
          <a:lst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a:lstStyle>
          <a:p>
            <a:r>
              <a:rPr lang="en-US" sz="3600" b="1" kern="0" dirty="0" smtClean="0">
                <a:solidFill>
                  <a:sysClr val="windowText" lastClr="000000"/>
                </a:solidFill>
                <a:latin typeface="Times New Roman" panose="02020603050405020304" pitchFamily="18" charset="0"/>
                <a:cs typeface="Times New Roman" panose="02020603050405020304" pitchFamily="18" charset="0"/>
                <a:sym typeface="Hoefler Text"/>
              </a:rPr>
              <a:t>Motivation. Cognition vs. Pragmatics</a:t>
            </a:r>
            <a:endParaRPr lang="en-US" sz="3600" b="1" kern="0" dirty="0">
              <a:solidFill>
                <a:sysClr val="windowText" lastClr="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04800" y="1066800"/>
            <a:ext cx="8763000" cy="4811574"/>
          </a:xfrm>
          <a:prstGeom prst="rect">
            <a:avLst/>
          </a:prstGeom>
          <a:noFill/>
          <a:ln w="12700" cap="flat">
            <a:noFill/>
            <a:miter lim="400000"/>
          </a:ln>
          <a:effectLst/>
        </p:spPr>
        <p:txBody>
          <a:bodyPr rot="0" spcFirstLastPara="1" vertOverflow="overflow" horzOverflow="overflow" vert="horz" wrap="square" lIns="50800" tIns="50800" rIns="50800" bIns="50800" numCol="1" spcCol="38100" rtlCol="0" anchor="ctr">
            <a:spAutoFit/>
          </a:bodyPr>
          <a:lstStyle/>
          <a:p>
            <a:pPr marL="571500" marR="0" lvl="0" indent="-571500" algn="just" defTabSz="584200" eaLnBrk="1" fontAlgn="auto" latinLnBrk="0" hangingPunct="1">
              <a:lnSpc>
                <a:spcPct val="100000"/>
              </a:lnSpc>
              <a:spcBef>
                <a:spcPts val="600"/>
              </a:spcBef>
              <a:spcAft>
                <a:spcPts val="600"/>
              </a:spcAft>
              <a:buClrTx/>
              <a:buSzTx/>
              <a:buFont typeface="Arial"/>
              <a:buChar char="•"/>
              <a:tabLst/>
              <a:defRPr/>
            </a:pP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sym typeface="Helvetica Light"/>
              </a:rPr>
              <a:t>Engineering education is a baby of the Industrial Society, </a:t>
            </a:r>
          </a:p>
          <a:p>
            <a:pPr marR="0" lvl="0" algn="just" defTabSz="584200" eaLnBrk="1" fontAlgn="auto" latinLnBrk="0" hangingPunct="1">
              <a:lnSpc>
                <a:spcPct val="100000"/>
              </a:lnSpc>
              <a:spcBef>
                <a:spcPts val="600"/>
              </a:spcBef>
              <a:spcAft>
                <a:spcPts val="600"/>
              </a:spcAft>
              <a:buClrTx/>
              <a:buSzTx/>
              <a:tabLst/>
              <a:defRPr/>
            </a:pPr>
            <a:r>
              <a:rPr lang="en-US" sz="2400" kern="0" dirty="0">
                <a:solidFill>
                  <a:sysClr val="windowText" lastClr="000000"/>
                </a:solidFill>
                <a:latin typeface="Times New Roman" panose="02020603050405020304" pitchFamily="18" charset="0"/>
                <a:cs typeface="Times New Roman" panose="02020603050405020304" pitchFamily="18" charset="0"/>
                <a:sym typeface="Helvetica Light"/>
              </a:rPr>
              <a:t>	</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sym typeface="Helvetica Light"/>
              </a:rPr>
              <a:t>which was production oriented and pragmatic</a:t>
            </a:r>
          </a:p>
          <a:p>
            <a:pPr marL="571500" marR="0" lvl="0" indent="-571500" algn="just" defTabSz="584200" eaLnBrk="1" fontAlgn="auto" latinLnBrk="0" hangingPunct="1">
              <a:lnSpc>
                <a:spcPct val="100000"/>
              </a:lnSpc>
              <a:spcBef>
                <a:spcPts val="600"/>
              </a:spcBef>
              <a:spcAft>
                <a:spcPts val="600"/>
              </a:spcAft>
              <a:buClrTx/>
              <a:buSzTx/>
              <a:buFont typeface="Arial"/>
              <a:buChar char="•"/>
              <a:tabLst/>
              <a:defRPr/>
            </a:pP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sym typeface="Helvetica Light"/>
              </a:rPr>
              <a:t>The Digital Society is the society of services. It becomes</a:t>
            </a:r>
          </a:p>
          <a:p>
            <a:pPr marR="0" lvl="0" algn="just" defTabSz="584200" eaLnBrk="1" fontAlgn="auto" latinLnBrk="0" hangingPunct="1">
              <a:lnSpc>
                <a:spcPct val="100000"/>
              </a:lnSpc>
              <a:spcBef>
                <a:spcPts val="600"/>
              </a:spcBef>
              <a:spcAft>
                <a:spcPts val="600"/>
              </a:spcAft>
              <a:buClrTx/>
              <a:buSzTx/>
              <a:tabLst/>
              <a:defRPr/>
            </a:pPr>
            <a:r>
              <a:rPr lang="en-US" sz="2400" kern="0" dirty="0">
                <a:solidFill>
                  <a:sysClr val="windowText" lastClr="000000"/>
                </a:solidFill>
                <a:latin typeface="Times New Roman" panose="02020603050405020304" pitchFamily="18" charset="0"/>
                <a:cs typeface="Times New Roman" panose="02020603050405020304" pitchFamily="18" charset="0"/>
                <a:sym typeface="Helvetica Light"/>
              </a:rPr>
              <a:t>	</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sym typeface="Helvetica Light"/>
              </a:rPr>
              <a:t> more personalized. Personal fabrication, personal environment, </a:t>
            </a:r>
          </a:p>
          <a:p>
            <a:pPr marR="0" lvl="0" algn="just" defTabSz="584200" eaLnBrk="1" fontAlgn="auto" latinLnBrk="0" hangingPunct="1">
              <a:lnSpc>
                <a:spcPct val="100000"/>
              </a:lnSpc>
              <a:spcBef>
                <a:spcPts val="600"/>
              </a:spcBef>
              <a:spcAft>
                <a:spcPts val="600"/>
              </a:spcAft>
              <a:buClrTx/>
              <a:buSzTx/>
              <a:tabLst/>
              <a:defRPr/>
            </a:pPr>
            <a:r>
              <a:rPr lang="en-US" sz="2400" kern="0" dirty="0">
                <a:solidFill>
                  <a:sysClr val="windowText" lastClr="000000"/>
                </a:solidFill>
                <a:latin typeface="Times New Roman" panose="02020603050405020304" pitchFamily="18" charset="0"/>
                <a:cs typeface="Times New Roman" panose="02020603050405020304" pitchFamily="18" charset="0"/>
                <a:sym typeface="Helvetica Light"/>
              </a:rPr>
              <a:t>	</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sym typeface="Helvetica Light"/>
              </a:rPr>
              <a:t>context awareness, etc. become ubiquitous. </a:t>
            </a:r>
          </a:p>
          <a:p>
            <a:pPr marL="571500" marR="0" lvl="0" indent="-571500" algn="just" defTabSz="584200" eaLnBrk="1" fontAlgn="auto" latinLnBrk="0" hangingPunct="1">
              <a:lnSpc>
                <a:spcPct val="100000"/>
              </a:lnSpc>
              <a:spcBef>
                <a:spcPts val="600"/>
              </a:spcBef>
              <a:spcAft>
                <a:spcPts val="600"/>
              </a:spcAft>
              <a:buClrTx/>
              <a:buSzTx/>
              <a:buFont typeface="Arial"/>
              <a:buChar char="•"/>
              <a:tabLst/>
              <a:defRPr/>
            </a:pP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sym typeface="Helvetica Light"/>
              </a:rPr>
              <a:t>In the Industrial Society, the curriculum was in the focus.</a:t>
            </a:r>
          </a:p>
          <a:p>
            <a:pPr marR="0" lvl="0" algn="just" defTabSz="584200" eaLnBrk="1" fontAlgn="auto" latinLnBrk="0" hangingPunct="1">
              <a:lnSpc>
                <a:spcPct val="100000"/>
              </a:lnSpc>
              <a:spcBef>
                <a:spcPts val="600"/>
              </a:spcBef>
              <a:spcAft>
                <a:spcPts val="600"/>
              </a:spcAft>
              <a:buClrTx/>
              <a:buSzTx/>
              <a:tabLst/>
              <a:defRPr/>
            </a:pPr>
            <a:r>
              <a:rPr lang="en-US" sz="2400" kern="0" dirty="0">
                <a:solidFill>
                  <a:sysClr val="windowText" lastClr="000000"/>
                </a:solidFill>
                <a:latin typeface="Times New Roman" panose="02020603050405020304" pitchFamily="18" charset="0"/>
                <a:cs typeface="Times New Roman" panose="02020603050405020304" pitchFamily="18" charset="0"/>
                <a:sym typeface="Helvetica Light"/>
              </a:rPr>
              <a:t>	</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sym typeface="Helvetica Light"/>
              </a:rPr>
              <a:t>Learning was a secondary phenomenon</a:t>
            </a:r>
          </a:p>
          <a:p>
            <a:pPr marL="571500" marR="0" lvl="0" indent="-571500" algn="just" defTabSz="584200" eaLnBrk="1" fontAlgn="auto" latinLnBrk="0" hangingPunct="1">
              <a:lnSpc>
                <a:spcPct val="100000"/>
              </a:lnSpc>
              <a:spcBef>
                <a:spcPts val="600"/>
              </a:spcBef>
              <a:spcAft>
                <a:spcPts val="600"/>
              </a:spcAft>
              <a:buClrTx/>
              <a:buSzTx/>
              <a:buFont typeface="Arial"/>
              <a:buChar char="•"/>
              <a:tabLst/>
              <a:defRPr/>
            </a:pP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sym typeface="Helvetica Light"/>
              </a:rPr>
              <a:t>In the Digital Society, the learning becomes dominating. </a:t>
            </a:r>
          </a:p>
          <a:p>
            <a:pPr marR="0" lvl="0" algn="just" defTabSz="584200" eaLnBrk="1" fontAlgn="auto" latinLnBrk="0" hangingPunct="1">
              <a:lnSpc>
                <a:spcPct val="100000"/>
              </a:lnSpc>
              <a:spcBef>
                <a:spcPts val="600"/>
              </a:spcBef>
              <a:spcAft>
                <a:spcPts val="600"/>
              </a:spcAft>
              <a:buClrTx/>
              <a:buSzTx/>
              <a:tabLst/>
              <a:defRPr/>
            </a:pPr>
            <a:r>
              <a:rPr lang="en-US" sz="2400" kern="0" dirty="0">
                <a:solidFill>
                  <a:sysClr val="windowText" lastClr="000000"/>
                </a:solidFill>
                <a:latin typeface="Times New Roman" panose="02020603050405020304" pitchFamily="18" charset="0"/>
                <a:cs typeface="Times New Roman" panose="02020603050405020304" pitchFamily="18" charset="0"/>
                <a:sym typeface="Helvetica Light"/>
              </a:rPr>
              <a:t>	</a:t>
            </a:r>
            <a:r>
              <a:rPr kumimoji="0" lang="en-US" sz="2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sym typeface="Helvetica Light"/>
              </a:rPr>
              <a:t>The ability to learn is in the focus of education </a:t>
            </a:r>
          </a:p>
        </p:txBody>
      </p:sp>
    </p:spTree>
    <p:extLst>
      <p:ext uri="{BB962C8B-B14F-4D97-AF65-F5344CB8AC3E}">
        <p14:creationId xmlns:p14="http://schemas.microsoft.com/office/powerpoint/2010/main" val="1809252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6227" y="3124200"/>
            <a:ext cx="8277692" cy="2400653"/>
          </a:xfrm>
          <a:prstGeom prst="rect">
            <a:avLst/>
          </a:prstGeom>
        </p:spPr>
        <p:txBody>
          <a:bodyPr wrap="square" lIns="91435" tIns="45718" rIns="91435" bIns="45718">
            <a:spAutoFit/>
          </a:bodyPr>
          <a:lstStyle/>
          <a:p>
            <a:pPr marL="457177" indent="-457177">
              <a:spcBef>
                <a:spcPts val="422"/>
              </a:spcBef>
              <a:spcAft>
                <a:spcPts val="844"/>
              </a:spcAft>
              <a:buFont typeface="Wingdings" pitchFamily="2" charset="2"/>
              <a:buChar char="§"/>
            </a:pPr>
            <a:r>
              <a:rPr lang="en-US" sz="2400" dirty="0">
                <a:latin typeface="Times New Roman" pitchFamily="18" charset="0"/>
                <a:cs typeface="Times New Roman" pitchFamily="18" charset="0"/>
              </a:rPr>
              <a:t>An experimental Lab View environment is used</a:t>
            </a:r>
          </a:p>
          <a:p>
            <a:pPr marL="457177" indent="-457177">
              <a:spcBef>
                <a:spcPts val="422"/>
              </a:spcBef>
              <a:spcAft>
                <a:spcPts val="844"/>
              </a:spcAft>
              <a:buFont typeface="Wingdings" pitchFamily="2" charset="2"/>
              <a:buChar char="§"/>
            </a:pPr>
            <a:r>
              <a:rPr lang="en-US" sz="2400" dirty="0">
                <a:latin typeface="Times New Roman" pitchFamily="18" charset="0"/>
                <a:cs typeface="Times New Roman" pitchFamily="18" charset="0"/>
              </a:rPr>
              <a:t>The state of the switches can be changed by users</a:t>
            </a:r>
          </a:p>
          <a:p>
            <a:pPr marL="457177" indent="-457177">
              <a:spcBef>
                <a:spcPts val="422"/>
              </a:spcBef>
              <a:spcAft>
                <a:spcPts val="844"/>
              </a:spcAft>
              <a:buFont typeface="Wingdings" pitchFamily="2" charset="2"/>
              <a:buChar char="§"/>
            </a:pPr>
            <a:r>
              <a:rPr lang="en-US" sz="2400" dirty="0">
                <a:latin typeface="Times New Roman" pitchFamily="18" charset="0"/>
                <a:cs typeface="Times New Roman" pitchFamily="18" charset="0"/>
              </a:rPr>
              <a:t>According to the switches state, the light is either on or off</a:t>
            </a:r>
          </a:p>
          <a:p>
            <a:pPr marL="457177" indent="-457177">
              <a:spcBef>
                <a:spcPts val="422"/>
              </a:spcBef>
              <a:spcAft>
                <a:spcPts val="844"/>
              </a:spcAft>
              <a:buFont typeface="Wingdings" pitchFamily="2" charset="2"/>
              <a:buChar char="§"/>
            </a:pPr>
            <a:r>
              <a:rPr lang="en-US" sz="2400" dirty="0">
                <a:latin typeface="Times New Roman" pitchFamily="18" charset="0"/>
                <a:cs typeface="Times New Roman" pitchFamily="18" charset="0"/>
              </a:rPr>
              <a:t>The participants were proposed to reconstruct the Boolean function that turns the light on </a:t>
            </a:r>
          </a:p>
        </p:txBody>
      </p:sp>
      <p:sp>
        <p:nvSpPr>
          <p:cNvPr id="8" name="Rectangle 7"/>
          <p:cNvSpPr/>
          <p:nvPr/>
        </p:nvSpPr>
        <p:spPr>
          <a:xfrm>
            <a:off x="990600" y="-32108"/>
            <a:ext cx="7301989" cy="678323"/>
          </a:xfrm>
          <a:prstGeom prst="rect">
            <a:avLst/>
          </a:prstGeom>
        </p:spPr>
        <p:txBody>
          <a:bodyPr wrap="none" lIns="91435" tIns="45718" rIns="91435" bIns="45718">
            <a:spAutoFit/>
          </a:bodyPr>
          <a:lstStyle/>
          <a:p>
            <a:pPr>
              <a:lnSpc>
                <a:spcPct val="115000"/>
              </a:lnSpc>
              <a:spcAft>
                <a:spcPts val="1000"/>
              </a:spcAft>
            </a:pPr>
            <a:r>
              <a:rPr lang="en-US" sz="3600" b="1" dirty="0">
                <a:solidFill>
                  <a:prstClr val="black"/>
                </a:solidFill>
                <a:latin typeface="Times New Roman" panose="02020603050405020304" pitchFamily="18" charset="0"/>
                <a:ea typeface="Times New Roman"/>
                <a:cs typeface="Times New Roman" panose="02020603050405020304" pitchFamily="18" charset="0"/>
              </a:rPr>
              <a:t>Reconstruction. Experimental study</a:t>
            </a:r>
          </a:p>
        </p:txBody>
      </p:sp>
      <p:pic>
        <p:nvPicPr>
          <p:cNvPr id="12" name="Pictur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990600"/>
            <a:ext cx="3276599" cy="1920985"/>
          </a:xfrm>
          <a:prstGeom prst="rect">
            <a:avLst/>
          </a:prstGeom>
          <a:noFill/>
          <a:ln>
            <a:noFill/>
          </a:ln>
        </p:spPr>
      </p:pic>
      <p:sp>
        <p:nvSpPr>
          <p:cNvPr id="7" name="Slide Number Placeholder 6"/>
          <p:cNvSpPr>
            <a:spLocks noGrp="1"/>
          </p:cNvSpPr>
          <p:nvPr>
            <p:ph type="sldNum" sz="quarter" idx="12"/>
          </p:nvPr>
        </p:nvSpPr>
        <p:spPr>
          <a:xfrm>
            <a:off x="7010400" y="6492875"/>
            <a:ext cx="2133600" cy="365125"/>
          </a:xfrm>
        </p:spPr>
        <p:txBody>
          <a:bodyPr/>
          <a:lstStyle/>
          <a:p>
            <a:pPr>
              <a:defRPr/>
            </a:pPr>
            <a:fld id="{A8BE7BCE-5BFB-4BAB-BBAE-984662E5B4CA}" type="slidenum">
              <a:rPr lang="en-US" smtClean="0">
                <a:solidFill>
                  <a:prstClr val="black">
                    <a:tint val="75000"/>
                  </a:prstClr>
                </a:solidFill>
              </a:rPr>
              <a:pPr>
                <a:defRPr/>
              </a:pPr>
              <a:t>30</a:t>
            </a:fld>
            <a:endParaRPr lang="en-US" dirty="0">
              <a:solidFill>
                <a:prstClr val="black">
                  <a:tint val="75000"/>
                </a:prstClr>
              </a:solidFill>
            </a:endParaRPr>
          </a:p>
        </p:txBody>
      </p:sp>
    </p:spTree>
    <p:extLst>
      <p:ext uri="{BB962C8B-B14F-4D97-AF65-F5344CB8AC3E}">
        <p14:creationId xmlns:p14="http://schemas.microsoft.com/office/powerpoint/2010/main" val="397043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785" y="0"/>
            <a:ext cx="8199670" cy="646327"/>
          </a:xfrm>
          <a:prstGeom prst="rect">
            <a:avLst/>
          </a:prstGeom>
        </p:spPr>
        <p:txBody>
          <a:bodyPr wrap="none" lIns="91435" tIns="45718" rIns="91435" bIns="45718">
            <a:spAutoFit/>
          </a:bodyPr>
          <a:lstStyle/>
          <a:p>
            <a:pPr algn="ctr"/>
            <a:r>
              <a:rPr lang="en-US" sz="3600" b="1" dirty="0">
                <a:solidFill>
                  <a:prstClr val="black"/>
                </a:solidFill>
                <a:latin typeface="Times New Roman" panose="02020603050405020304" pitchFamily="18" charset="0"/>
                <a:ea typeface="Times New Roman"/>
                <a:cs typeface="Times New Roman" panose="02020603050405020304" pitchFamily="18" charset="0"/>
              </a:rPr>
              <a:t>Fault identification. Experimental study </a:t>
            </a:r>
          </a:p>
        </p:txBody>
      </p:sp>
      <p:graphicFrame>
        <p:nvGraphicFramePr>
          <p:cNvPr id="4" name="Object 3"/>
          <p:cNvGraphicFramePr>
            <a:graphicFrameLocks noChangeAspect="1"/>
          </p:cNvGraphicFramePr>
          <p:nvPr>
            <p:extLst>
              <p:ext uri="{D42A27DB-BD31-4B8C-83A1-F6EECF244321}">
                <p14:modId xmlns:p14="http://schemas.microsoft.com/office/powerpoint/2010/main" val="3160883968"/>
              </p:ext>
            </p:extLst>
          </p:nvPr>
        </p:nvGraphicFramePr>
        <p:xfrm>
          <a:off x="5622573" y="5292114"/>
          <a:ext cx="3104932" cy="1546836"/>
        </p:xfrm>
        <a:graphic>
          <a:graphicData uri="http://schemas.openxmlformats.org/presentationml/2006/ole">
            <mc:AlternateContent xmlns:mc="http://schemas.openxmlformats.org/markup-compatibility/2006">
              <mc:Choice xmlns:v="urn:schemas-microsoft-com:vml" Requires="v">
                <p:oleObj spid="_x0000_s28694" name="Visio" r:id="rId3" imgW="6397612" imgH="3884976" progId="Visio.Drawing.11">
                  <p:embed/>
                </p:oleObj>
              </mc:Choice>
              <mc:Fallback>
                <p:oleObj name="Visio" r:id="rId3" imgW="6397612" imgH="388497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2573" y="5292114"/>
                        <a:ext cx="3104932" cy="1546836"/>
                      </a:xfrm>
                      <a:prstGeom prst="rect">
                        <a:avLst/>
                      </a:prstGeom>
                      <a:noFill/>
                    </p:spPr>
                  </p:pic>
                </p:oleObj>
              </mc:Fallback>
            </mc:AlternateContent>
          </a:graphicData>
        </a:graphic>
      </p:graphicFrame>
      <p:sp>
        <p:nvSpPr>
          <p:cNvPr id="5" name="Rectangle 4"/>
          <p:cNvSpPr/>
          <p:nvPr/>
        </p:nvSpPr>
        <p:spPr>
          <a:xfrm>
            <a:off x="136559" y="838200"/>
            <a:ext cx="8559259" cy="5775936"/>
          </a:xfrm>
          <a:prstGeom prst="rect">
            <a:avLst/>
          </a:prstGeom>
        </p:spPr>
        <p:txBody>
          <a:bodyPr wrap="square" lIns="91435" tIns="45718" rIns="91435" bIns="45718">
            <a:spAutoFit/>
          </a:bodyPr>
          <a:lstStyle/>
          <a:p>
            <a:pPr marL="342882" indent="-342882">
              <a:spcAft>
                <a:spcPts val="844"/>
              </a:spcAft>
              <a:buFont typeface="Wingdings" panose="05000000000000000000" pitchFamily="2" charset="2"/>
              <a:buChar char="§"/>
            </a:pPr>
            <a:r>
              <a:rPr lang="en-US" sz="2400" dirty="0">
                <a:latin typeface="Times New Roman" pitchFamily="18" charset="0"/>
                <a:cs typeface="Times New Roman" pitchFamily="18" charset="0"/>
              </a:rPr>
              <a:t>Fault identification problems</a:t>
            </a:r>
            <a:r>
              <a:rPr lang="en-US" sz="2400"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were examined using </a:t>
            </a:r>
            <a:r>
              <a:rPr lang="en-US" sz="2400" dirty="0">
                <a:solidFill>
                  <a:prstClr val="black"/>
                </a:solidFill>
                <a:latin typeface="Times New Roman" pitchFamily="18" charset="0"/>
                <a:cs typeface="Times New Roman" pitchFamily="18" charset="0"/>
              </a:rPr>
              <a:t>a questionnaire where </a:t>
            </a:r>
            <a:r>
              <a:rPr lang="en-US" sz="2400" dirty="0" smtClean="0">
                <a:solidFill>
                  <a:prstClr val="black"/>
                </a:solidFill>
                <a:latin typeface="Times New Roman" pitchFamily="18" charset="0"/>
                <a:cs typeface="Times New Roman" pitchFamily="18" charset="0"/>
              </a:rPr>
              <a:t>ten </a:t>
            </a:r>
            <a:r>
              <a:rPr lang="en-US" sz="2400" dirty="0">
                <a:solidFill>
                  <a:prstClr val="black"/>
                </a:solidFill>
                <a:latin typeface="Times New Roman" pitchFamily="18" charset="0"/>
                <a:cs typeface="Times New Roman" pitchFamily="18" charset="0"/>
              </a:rPr>
              <a:t>digital circuits realized </a:t>
            </a:r>
            <a:r>
              <a:rPr lang="en-US" sz="2400" dirty="0" smtClean="0">
                <a:solidFill>
                  <a:prstClr val="black"/>
                </a:solidFill>
                <a:latin typeface="Times New Roman" pitchFamily="18" charset="0"/>
                <a:cs typeface="Times New Roman" pitchFamily="18" charset="0"/>
              </a:rPr>
              <a:t>Pseudo-NMOS technology</a:t>
            </a:r>
          </a:p>
          <a:p>
            <a:pPr marL="342882" indent="-342882">
              <a:spcAft>
                <a:spcPts val="844"/>
              </a:spcAft>
              <a:buFont typeface="Wingdings" panose="05000000000000000000" pitchFamily="2" charset="2"/>
              <a:buChar char="§"/>
            </a:pPr>
            <a:r>
              <a:rPr lang="en-US" sz="2400" dirty="0">
                <a:latin typeface="Times New Roman" pitchFamily="18" charset="0"/>
                <a:cs typeface="Times New Roman" pitchFamily="18" charset="0"/>
              </a:rPr>
              <a:t>The experiment was </a:t>
            </a:r>
            <a:r>
              <a:rPr lang="en-US" sz="2400" dirty="0" smtClean="0">
                <a:latin typeface="Times New Roman" pitchFamily="18" charset="0"/>
                <a:cs typeface="Times New Roman" pitchFamily="18" charset="0"/>
              </a:rPr>
              <a:t>conducted in three stages (A, B, C) </a:t>
            </a:r>
          </a:p>
          <a:p>
            <a:pPr marL="979568" lvl="4" indent="-522368">
              <a:spcAft>
                <a:spcPts val="844"/>
              </a:spcAft>
              <a:buFont typeface="+mj-lt"/>
              <a:buAutoNum type="alphaUcPeriod"/>
            </a:pPr>
            <a:r>
              <a:rPr lang="en-US" sz="2400" dirty="0">
                <a:latin typeface="Times New Roman" pitchFamily="18" charset="0"/>
                <a:cs typeface="Times New Roman" pitchFamily="18" charset="0"/>
              </a:rPr>
              <a:t>F</a:t>
            </a:r>
            <a:r>
              <a:rPr lang="en-US" sz="2400" dirty="0" smtClean="0">
                <a:latin typeface="Times New Roman" pitchFamily="18" charset="0"/>
                <a:cs typeface="Times New Roman" pitchFamily="18" charset="0"/>
              </a:rPr>
              <a:t>or </a:t>
            </a:r>
            <a:r>
              <a:rPr lang="en-US" sz="2400" dirty="0">
                <a:latin typeface="Times New Roman" pitchFamily="18" charset="0"/>
                <a:cs typeface="Times New Roman" pitchFamily="18" charset="0"/>
              </a:rPr>
              <a:t>each circuit </a:t>
            </a:r>
            <a:r>
              <a:rPr lang="en-US" sz="2400" dirty="0" smtClean="0">
                <a:latin typeface="Times New Roman" pitchFamily="18" charset="0"/>
                <a:cs typeface="Times New Roman" pitchFamily="18" charset="0"/>
              </a:rPr>
              <a:t>participants were </a:t>
            </a:r>
            <a:r>
              <a:rPr lang="en-US" sz="2400" dirty="0">
                <a:latin typeface="Times New Roman" pitchFamily="18" charset="0"/>
                <a:cs typeface="Times New Roman" pitchFamily="18" charset="0"/>
              </a:rPr>
              <a:t>asked to </a:t>
            </a:r>
            <a:r>
              <a:rPr lang="en-US" sz="2400" dirty="0" smtClean="0">
                <a:latin typeface="Times New Roman" pitchFamily="18" charset="0"/>
                <a:cs typeface="Times New Roman" pitchFamily="18" charset="0"/>
              </a:rPr>
              <a:t>formulate the function </a:t>
            </a:r>
            <a:r>
              <a:rPr lang="en-US" sz="2400" dirty="0">
                <a:latin typeface="Times New Roman" pitchFamily="18" charset="0"/>
                <a:cs typeface="Times New Roman" pitchFamily="18" charset="0"/>
              </a:rPr>
              <a:t>of the </a:t>
            </a:r>
            <a:r>
              <a:rPr lang="en-US" sz="2400" dirty="0" smtClean="0">
                <a:latin typeface="Times New Roman" pitchFamily="18" charset="0"/>
                <a:cs typeface="Times New Roman" pitchFamily="18" charset="0"/>
              </a:rPr>
              <a:t>circuit</a:t>
            </a:r>
          </a:p>
          <a:p>
            <a:pPr marL="979568" lvl="4" indent="-522368">
              <a:spcAft>
                <a:spcPts val="844"/>
              </a:spcAft>
              <a:buFont typeface="+mj-lt"/>
              <a:buAutoNum type="alphaUcPeriod"/>
            </a:pP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a:t>
            </a:r>
            <a:r>
              <a:rPr lang="en-US" sz="2400" dirty="0">
                <a:latin typeface="Times New Roman" pitchFamily="18" charset="0"/>
                <a:cs typeface="Times New Roman" pitchFamily="18" charset="0"/>
              </a:rPr>
              <a:t>participants received a </a:t>
            </a:r>
            <a:r>
              <a:rPr lang="en-US" sz="2400" dirty="0" smtClean="0">
                <a:latin typeface="Times New Roman" pitchFamily="18" charset="0"/>
                <a:cs typeface="Times New Roman" pitchFamily="18" charset="0"/>
              </a:rPr>
              <a:t>function </a:t>
            </a:r>
            <a:r>
              <a:rPr lang="en-US" sz="2400" dirty="0">
                <a:latin typeface="Times New Roman" pitchFamily="18" charset="0"/>
                <a:cs typeface="Times New Roman" pitchFamily="18" charset="0"/>
              </a:rPr>
              <a:t>that the circuit </a:t>
            </a:r>
            <a:r>
              <a:rPr lang="en-US" sz="2400" dirty="0" smtClean="0">
                <a:latin typeface="Times New Roman" pitchFamily="18" charset="0"/>
                <a:cs typeface="Times New Roman" pitchFamily="18" charset="0"/>
              </a:rPr>
              <a:t>implements as </a:t>
            </a:r>
            <a:r>
              <a:rPr lang="en-US" sz="2400" dirty="0">
                <a:latin typeface="Times New Roman" pitchFamily="18" charset="0"/>
                <a:cs typeface="Times New Roman" pitchFamily="18" charset="0"/>
              </a:rPr>
              <a:t>a result of a short </a:t>
            </a:r>
            <a:r>
              <a:rPr lang="en-US" sz="2400" dirty="0" smtClean="0">
                <a:latin typeface="Times New Roman" pitchFamily="18" charset="0"/>
                <a:cs typeface="Times New Roman" pitchFamily="18" charset="0"/>
              </a:rPr>
              <a:t>fault and </a:t>
            </a:r>
            <a:r>
              <a:rPr lang="en-US" sz="2400" dirty="0">
                <a:latin typeface="Times New Roman" pitchFamily="18" charset="0"/>
                <a:cs typeface="Times New Roman" pitchFamily="18" charset="0"/>
              </a:rPr>
              <a:t>were asked to discover the location of the </a:t>
            </a:r>
            <a:r>
              <a:rPr lang="en-US" sz="2400" dirty="0" smtClean="0">
                <a:latin typeface="Times New Roman" pitchFamily="18" charset="0"/>
                <a:cs typeface="Times New Roman" pitchFamily="18" charset="0"/>
              </a:rPr>
              <a:t>fault</a:t>
            </a:r>
          </a:p>
          <a:p>
            <a:pPr marL="979568" lvl="4" indent="-522368">
              <a:spcAft>
                <a:spcPts val="844"/>
              </a:spcAft>
              <a:buFont typeface="+mj-lt"/>
              <a:buAutoNum type="alphaUcPeriod"/>
            </a:pP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a:t>
            </a:r>
            <a:r>
              <a:rPr lang="en-US" sz="2400" dirty="0">
                <a:latin typeface="Times New Roman" pitchFamily="18" charset="0"/>
                <a:cs typeface="Times New Roman" pitchFamily="18" charset="0"/>
              </a:rPr>
              <a:t>participants received a </a:t>
            </a:r>
            <a:r>
              <a:rPr lang="en-US" sz="2400" dirty="0" smtClean="0">
                <a:latin typeface="Times New Roman" pitchFamily="18" charset="0"/>
                <a:cs typeface="Times New Roman" pitchFamily="18" charset="0"/>
              </a:rPr>
              <a:t>function </a:t>
            </a:r>
            <a:r>
              <a:rPr lang="en-US" sz="2400" dirty="0">
                <a:latin typeface="Times New Roman" pitchFamily="18" charset="0"/>
                <a:cs typeface="Times New Roman" pitchFamily="18" charset="0"/>
              </a:rPr>
              <a:t>that the circuit </a:t>
            </a:r>
            <a:r>
              <a:rPr lang="en-US" sz="2400" dirty="0" smtClean="0">
                <a:latin typeface="Times New Roman" pitchFamily="18" charset="0"/>
                <a:cs typeface="Times New Roman" pitchFamily="18" charset="0"/>
              </a:rPr>
              <a:t>implements as </a:t>
            </a:r>
            <a:r>
              <a:rPr lang="en-US" sz="2400" dirty="0">
                <a:latin typeface="Times New Roman" pitchFamily="18" charset="0"/>
                <a:cs typeface="Times New Roman" pitchFamily="18" charset="0"/>
              </a:rPr>
              <a:t>a result of a stuck-open </a:t>
            </a:r>
            <a:r>
              <a:rPr lang="en-US" sz="2400" dirty="0" smtClean="0">
                <a:latin typeface="Times New Roman" pitchFamily="18" charset="0"/>
                <a:cs typeface="Times New Roman" pitchFamily="18" charset="0"/>
              </a:rPr>
              <a:t>fault </a:t>
            </a:r>
            <a:r>
              <a:rPr lang="en-US" sz="2400" dirty="0">
                <a:latin typeface="Times New Roman" pitchFamily="18" charset="0"/>
                <a:cs typeface="Times New Roman" pitchFamily="18" charset="0"/>
              </a:rPr>
              <a:t>and were asked to discover the location of the </a:t>
            </a:r>
            <a:r>
              <a:rPr lang="en-US" sz="2400" dirty="0" smtClean="0">
                <a:latin typeface="Times New Roman" pitchFamily="18" charset="0"/>
                <a:cs typeface="Times New Roman" pitchFamily="18" charset="0"/>
              </a:rPr>
              <a:t>fault</a:t>
            </a:r>
            <a:endParaRPr lang="en-US" sz="2400" dirty="0" smtClean="0">
              <a:solidFill>
                <a:prstClr val="black"/>
              </a:solidFill>
              <a:latin typeface="Times New Roman" pitchFamily="18" charset="0"/>
              <a:cs typeface="Times New Roman" pitchFamily="18" charset="0"/>
            </a:endParaRPr>
          </a:p>
          <a:p>
            <a:pPr algn="l"/>
            <a:endParaRPr lang="en-US" sz="2400" dirty="0">
              <a:solidFill>
                <a:prstClr val="black"/>
              </a:solidFill>
              <a:latin typeface="Times New Roman" pitchFamily="18" charset="0"/>
              <a:cs typeface="Times New Roman" pitchFamily="18" charset="0"/>
            </a:endParaRPr>
          </a:p>
          <a:p>
            <a:pPr algn="l"/>
            <a:endParaRPr lang="en-US" sz="2400" dirty="0">
              <a:solidFill>
                <a:prstClr val="black"/>
              </a:solidFill>
              <a:latin typeface="Times New Roman" pitchFamily="18" charset="0"/>
              <a:cs typeface="Times New Roman" pitchFamily="18" charset="0"/>
            </a:endParaRPr>
          </a:p>
        </p:txBody>
      </p:sp>
      <p:sp>
        <p:nvSpPr>
          <p:cNvPr id="9" name="Slide Number Placeholder 8"/>
          <p:cNvSpPr>
            <a:spLocks noGrp="1"/>
          </p:cNvSpPr>
          <p:nvPr>
            <p:ph type="sldNum" sz="quarter" idx="12"/>
          </p:nvPr>
        </p:nvSpPr>
        <p:spPr>
          <a:xfrm>
            <a:off x="7010400" y="6492875"/>
            <a:ext cx="2133600" cy="365125"/>
          </a:xfrm>
        </p:spPr>
        <p:txBody>
          <a:bodyPr/>
          <a:lstStyle/>
          <a:p>
            <a:pPr>
              <a:defRPr/>
            </a:pPr>
            <a:fld id="{A8BE7BCE-5BFB-4BAB-BBAE-984662E5B4CA}" type="slidenum">
              <a:rPr lang="en-US" smtClean="0">
                <a:solidFill>
                  <a:prstClr val="black">
                    <a:tint val="75000"/>
                  </a:prstClr>
                </a:solidFill>
              </a:rPr>
              <a:pPr>
                <a:defRPr/>
              </a:pPr>
              <a:t>31</a:t>
            </a:fld>
            <a:endParaRPr lang="en-US" dirty="0">
              <a:solidFill>
                <a:prstClr val="black">
                  <a:tint val="75000"/>
                </a:prstClr>
              </a:solidFill>
            </a:endParaRPr>
          </a:p>
        </p:txBody>
      </p:sp>
    </p:spTree>
    <p:extLst>
      <p:ext uri="{BB962C8B-B14F-4D97-AF65-F5344CB8AC3E}">
        <p14:creationId xmlns:p14="http://schemas.microsoft.com/office/powerpoint/2010/main" val="429541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0" name="Table 19"/>
              <p:cNvGraphicFramePr>
                <a:graphicFrameLocks noGrp="1"/>
              </p:cNvGraphicFramePr>
              <p:nvPr>
                <p:extLst>
                  <p:ext uri="{D42A27DB-BD31-4B8C-83A1-F6EECF244321}">
                    <p14:modId xmlns:p14="http://schemas.microsoft.com/office/powerpoint/2010/main" val="2785438483"/>
                  </p:ext>
                </p:extLst>
              </p:nvPr>
            </p:nvGraphicFramePr>
            <p:xfrm>
              <a:off x="457200" y="631083"/>
              <a:ext cx="8305800" cy="5741111"/>
            </p:xfrm>
            <a:graphic>
              <a:graphicData uri="http://schemas.openxmlformats.org/drawingml/2006/table">
                <a:tbl>
                  <a:tblPr firstRow="1" bandRow="1">
                    <a:tableStyleId>{5C22544A-7EE6-4342-B048-85BDC9FD1C3A}</a:tableStyleId>
                  </a:tblPr>
                  <a:tblGrid>
                    <a:gridCol w="4800600"/>
                    <a:gridCol w="1066800"/>
                    <a:gridCol w="838200"/>
                    <a:gridCol w="762000"/>
                    <a:gridCol w="838200"/>
                  </a:tblGrid>
                  <a:tr h="297488">
                    <a:tc>
                      <a:txBody>
                        <a:bodyPr/>
                        <a:lstStyle/>
                        <a:p>
                          <a:pPr algn="ctr"/>
                          <a:r>
                            <a:rPr lang="en-US" sz="1400" dirty="0" smtClean="0">
                              <a:solidFill>
                                <a:schemeClr val="tx1"/>
                              </a:solidFill>
                              <a:latin typeface="Times New Roman" pitchFamily="18" charset="0"/>
                              <a:cs typeface="Times New Roman" pitchFamily="18" charset="0"/>
                            </a:rPr>
                            <a:t>Boolean Function</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400" dirty="0" smtClean="0">
                              <a:solidFill>
                                <a:schemeClr val="tx1"/>
                              </a:solidFill>
                              <a:latin typeface="Times New Roman" pitchFamily="18" charset="0"/>
                              <a:cs typeface="Times New Roman" pitchFamily="18" charset="0"/>
                            </a:rPr>
                            <a:t>MD</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400" b="1" kern="1200" dirty="0" smtClean="0">
                              <a:solidFill>
                                <a:schemeClr val="tx1"/>
                              </a:solidFill>
                              <a:latin typeface="Times New Roman" pitchFamily="18" charset="0"/>
                              <a:ea typeface="+mn-ea"/>
                              <a:cs typeface="Times New Roman" pitchFamily="18" charset="0"/>
                            </a:rPr>
                            <a:t>SC</a:t>
                          </a:r>
                          <a:endParaRPr lang="en-US" sz="1400" b="1" kern="1200" dirty="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400" b="1" kern="1200" dirty="0" smtClean="0">
                              <a:solidFill>
                                <a:schemeClr val="tx1"/>
                              </a:solidFill>
                              <a:latin typeface="Times New Roman" pitchFamily="18" charset="0"/>
                              <a:ea typeface="+mn-ea"/>
                              <a:cs typeface="Times New Roman" pitchFamily="18" charset="0"/>
                            </a:rPr>
                            <a:t>MM</a:t>
                          </a:r>
                          <a:endParaRPr lang="en-US" sz="1400" b="1" kern="1200" dirty="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400" b="1" kern="1200" dirty="0" smtClean="0">
                              <a:solidFill>
                                <a:schemeClr val="tx1"/>
                              </a:solidFill>
                              <a:latin typeface="Times New Roman" pitchFamily="18" charset="0"/>
                              <a:ea typeface="+mn-ea"/>
                              <a:cs typeface="Times New Roman" pitchFamily="18" charset="0"/>
                            </a:rPr>
                            <a:t>P of C</a:t>
                          </a:r>
                          <a:endParaRPr lang="en-US" sz="1400" b="1" kern="1200" dirty="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96125">
                    <a:tc>
                      <a:txBody>
                        <a:bodyPr/>
                        <a:lstStyle/>
                        <a:p>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kern="1200" dirty="0" smtClean="0">
                              <a:solidFill>
                                <a:schemeClr val="tx1"/>
                              </a:solidFill>
                              <a:latin typeface="Times New Roman" pitchFamily="18" charset="0"/>
                              <a:ea typeface="+mn-ea"/>
                              <a:cs typeface="Times New Roman" pitchFamily="18" charset="0"/>
                            </a:rPr>
                            <a:t>1.54</a:t>
                          </a:r>
                          <a:endParaRPr lang="en-US" sz="1400" b="1" kern="1200" dirty="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kern="1200" dirty="0" smtClean="0">
                              <a:solidFill>
                                <a:schemeClr val="tx1"/>
                              </a:solidFill>
                              <a:latin typeface="Times New Roman" pitchFamily="18" charset="0"/>
                              <a:ea typeface="+mn-ea"/>
                              <a:cs typeface="Times New Roman" pitchFamily="18" charset="0"/>
                            </a:rPr>
                            <a:t>2</a:t>
                          </a:r>
                          <a:endParaRPr lang="en-US" sz="1400" b="1" kern="1200" dirty="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kern="1200" dirty="0" smtClean="0">
                              <a:solidFill>
                                <a:schemeClr val="tx1"/>
                              </a:solidFill>
                              <a:latin typeface="Times New Roman" pitchFamily="18" charset="0"/>
                              <a:ea typeface="+mn-ea"/>
                              <a:cs typeface="Times New Roman" pitchFamily="18" charset="0"/>
                            </a:rPr>
                            <a:t>-</a:t>
                          </a:r>
                          <a:endParaRPr lang="en-US" sz="1400" b="1" kern="1200" dirty="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627">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4</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kern="1200" dirty="0" smtClean="0">
                              <a:solidFill>
                                <a:schemeClr val="tx1"/>
                              </a:solidFill>
                              <a:latin typeface="Times New Roman" pitchFamily="18" charset="0"/>
                              <a:ea typeface="+mn-ea"/>
                              <a:cs typeface="Times New Roman" pitchFamily="18" charset="0"/>
                            </a:rPr>
                            <a:t>2.14</a:t>
                          </a:r>
                          <a:endParaRPr lang="en-US" sz="1400" b="1" kern="1200" dirty="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kern="1200" dirty="0" smtClean="0">
                              <a:solidFill>
                                <a:schemeClr val="tx1"/>
                              </a:solidFill>
                              <a:latin typeface="Times New Roman" pitchFamily="18" charset="0"/>
                              <a:ea typeface="+mn-ea"/>
                              <a:cs typeface="Times New Roman" pitchFamily="18" charset="0"/>
                            </a:rPr>
                            <a:t>3</a:t>
                          </a:r>
                          <a:endParaRPr lang="en-US" sz="1400" b="1" kern="1200" dirty="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kern="1200" dirty="0" smtClean="0">
                              <a:solidFill>
                                <a:schemeClr val="tx1"/>
                              </a:solidFill>
                              <a:latin typeface="Times New Roman" pitchFamily="18" charset="0"/>
                              <a:ea typeface="+mn-ea"/>
                              <a:cs typeface="Times New Roman" pitchFamily="18" charset="0"/>
                            </a:rPr>
                            <a:t>-</a:t>
                          </a:r>
                          <a:endParaRPr lang="en-US" sz="1400" b="1" kern="1200" dirty="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3298">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4</a:t>
                          </a:r>
                          <a:r>
                            <a:rPr lang="en-US" sz="1400" b="1" baseline="0" dirty="0" smtClean="0">
                              <a:solidFill>
                                <a:schemeClr val="tx1"/>
                              </a:solidFill>
                              <a:latin typeface="Times New Roman" pitchFamily="18" charset="0"/>
                              <a:cs typeface="Times New Roman" pitchFamily="18" charset="0"/>
                            </a:rPr>
                            <a:t> (3)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2.14</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2</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S+L</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6049">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5</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2.14</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S+M</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3769">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6 (3)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2.34</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3769">
                    <a:tc>
                      <a:txBody>
                        <a:bodyPr/>
                        <a:lstStyle/>
                        <a:p>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5</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2.79</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2412">
                    <a:tc>
                      <a:txBody>
                        <a:bodyPr/>
                        <a:lstStyle/>
                        <a:p>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9 (6)</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S</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0756">
                    <a:tc>
                      <a:txBody>
                        <a:bodyPr/>
                        <a:lstStyle/>
                        <a:p>
                          <a:pPr/>
                          <a14:m>
                            <m:oMathPara xmlns:m="http://schemas.openxmlformats.org/officeDocument/2006/math">
                              <m:oMathParaPr>
                                <m:jc m:val="left"/>
                              </m:oMathParaPr>
                              <m:oMath xmlns:m="http://schemas.openxmlformats.org/officeDocument/2006/math">
                                <m:acc>
                                  <m:accPr>
                                    <m:chr m:val="̅"/>
                                    <m:ctrlPr>
                                      <a:rPr lang="en-US" sz="1400" i="1" smtClean="0">
                                        <a:latin typeface="Cambria Math"/>
                                      </a:rPr>
                                    </m:ctrlPr>
                                  </m:accPr>
                                  <m:e>
                                    <m:r>
                                      <a:rPr lang="en-US" sz="1400" b="0" i="1" smtClean="0">
                                        <a:latin typeface="Cambria Math"/>
                                      </a:rPr>
                                      <m:t> </m:t>
                                    </m:r>
                                    <m:r>
                                      <a:rPr lang="en-US" sz="1400" i="1">
                                        <a:latin typeface="Cambria Math"/>
                                      </a:rPr>
                                      <m:t>𝑎</m:t>
                                    </m:r>
                                  </m:e>
                                </m:acc>
                                <m:d>
                                  <m:dPr>
                                    <m:ctrlPr>
                                      <a:rPr lang="en-US" sz="1400" i="1">
                                        <a:latin typeface="Cambria Math"/>
                                      </a:rPr>
                                    </m:ctrlPr>
                                  </m:dPr>
                                  <m:e>
                                    <m:r>
                                      <a:rPr lang="en-US" sz="1400" i="1">
                                        <a:latin typeface="Cambria Math"/>
                                      </a:rPr>
                                      <m:t>𝑏</m:t>
                                    </m:r>
                                    <m:r>
                                      <a:rPr lang="en-US" sz="1400" i="0">
                                        <a:latin typeface="Cambria Math"/>
                                      </a:rPr>
                                      <m:t>+</m:t>
                                    </m:r>
                                    <m:r>
                                      <a:rPr lang="en-US" sz="1400" i="1">
                                        <a:latin typeface="Cambria Math"/>
                                      </a:rPr>
                                      <m:t>𝑐</m:t>
                                    </m:r>
                                  </m:e>
                                </m:d>
                                <m:r>
                                  <a:rPr lang="en-US" sz="1400" i="0">
                                    <a:latin typeface="Cambria Math"/>
                                  </a:rPr>
                                  <m:t>+</m:t>
                                </m:r>
                                <m:r>
                                  <a:rPr lang="en-US" sz="1400" i="1">
                                    <a:latin typeface="Cambria Math"/>
                                  </a:rPr>
                                  <m:t>𝑏𝑐</m:t>
                                </m:r>
                              </m:oMath>
                            </m:oMathPara>
                          </a14:m>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5</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2.14</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6571">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10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2.95</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S+L</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6995">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10 (3)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4.00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4</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S+L</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6232">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10 (3)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4.00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4</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S+L</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2714">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9</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4.48</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6</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S+M</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0994">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9</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4.48</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6</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S+M</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20" name="Table 19"/>
              <p:cNvGraphicFramePr>
                <a:graphicFrameLocks noGrp="1"/>
              </p:cNvGraphicFramePr>
              <p:nvPr>
                <p:extLst>
                  <p:ext uri="{D42A27DB-BD31-4B8C-83A1-F6EECF244321}">
                    <p14:modId xmlns:p14="http://schemas.microsoft.com/office/powerpoint/2010/main" val="2785438483"/>
                  </p:ext>
                </p:extLst>
              </p:nvPr>
            </p:nvGraphicFramePr>
            <p:xfrm>
              <a:off x="457200" y="631083"/>
              <a:ext cx="8305800" cy="5741111"/>
            </p:xfrm>
            <a:graphic>
              <a:graphicData uri="http://schemas.openxmlformats.org/drawingml/2006/table">
                <a:tbl>
                  <a:tblPr firstRow="1" bandRow="1">
                    <a:tableStyleId>{5C22544A-7EE6-4342-B048-85BDC9FD1C3A}</a:tableStyleId>
                  </a:tblPr>
                  <a:tblGrid>
                    <a:gridCol w="4800600"/>
                    <a:gridCol w="1066800"/>
                    <a:gridCol w="838200"/>
                    <a:gridCol w="762000"/>
                    <a:gridCol w="838200"/>
                  </a:tblGrid>
                  <a:tr h="304800">
                    <a:tc>
                      <a:txBody>
                        <a:bodyPr/>
                        <a:lstStyle/>
                        <a:p>
                          <a:pPr algn="ctr"/>
                          <a:r>
                            <a:rPr lang="en-US" sz="1400" dirty="0" smtClean="0">
                              <a:solidFill>
                                <a:schemeClr val="tx1"/>
                              </a:solidFill>
                              <a:latin typeface="Times New Roman" pitchFamily="18" charset="0"/>
                              <a:cs typeface="Times New Roman" pitchFamily="18" charset="0"/>
                            </a:rPr>
                            <a:t>Boolean Function</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400" dirty="0" smtClean="0">
                              <a:solidFill>
                                <a:schemeClr val="tx1"/>
                              </a:solidFill>
                              <a:latin typeface="Times New Roman" pitchFamily="18" charset="0"/>
                              <a:cs typeface="Times New Roman" pitchFamily="18" charset="0"/>
                            </a:rPr>
                            <a:t>MD</a:t>
                          </a:r>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400" b="1" kern="1200" dirty="0" smtClean="0">
                              <a:solidFill>
                                <a:schemeClr val="tx1"/>
                              </a:solidFill>
                              <a:latin typeface="Times New Roman" pitchFamily="18" charset="0"/>
                              <a:ea typeface="+mn-ea"/>
                              <a:cs typeface="Times New Roman" pitchFamily="18" charset="0"/>
                            </a:rPr>
                            <a:t>SC</a:t>
                          </a:r>
                          <a:endParaRPr lang="en-US" sz="1400" b="1" kern="1200" dirty="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400" b="1" kern="1200" dirty="0" smtClean="0">
                              <a:solidFill>
                                <a:schemeClr val="tx1"/>
                              </a:solidFill>
                              <a:latin typeface="Times New Roman" pitchFamily="18" charset="0"/>
                              <a:ea typeface="+mn-ea"/>
                              <a:cs typeface="Times New Roman" pitchFamily="18" charset="0"/>
                            </a:rPr>
                            <a:t>MM</a:t>
                          </a:r>
                          <a:endParaRPr lang="en-US" sz="1400" b="1" kern="1200" dirty="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400" b="1" kern="1200" dirty="0" smtClean="0">
                              <a:solidFill>
                                <a:schemeClr val="tx1"/>
                              </a:solidFill>
                              <a:latin typeface="Times New Roman" pitchFamily="18" charset="0"/>
                              <a:ea typeface="+mn-ea"/>
                              <a:cs typeface="Times New Roman" pitchFamily="18" charset="0"/>
                            </a:rPr>
                            <a:t>P of C</a:t>
                          </a:r>
                          <a:endParaRPr lang="en-US" sz="1400" b="1" kern="1200" dirty="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96125">
                    <a:tc>
                      <a:txBody>
                        <a:bodyPr/>
                        <a:lstStyle/>
                        <a:p>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kern="1200" dirty="0" smtClean="0">
                              <a:solidFill>
                                <a:schemeClr val="tx1"/>
                              </a:solidFill>
                              <a:latin typeface="Times New Roman" pitchFamily="18" charset="0"/>
                              <a:ea typeface="+mn-ea"/>
                              <a:cs typeface="Times New Roman" pitchFamily="18" charset="0"/>
                            </a:rPr>
                            <a:t>1.54</a:t>
                          </a:r>
                          <a:endParaRPr lang="en-US" sz="1400" b="1" kern="1200" dirty="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kern="1200" dirty="0" smtClean="0">
                              <a:solidFill>
                                <a:schemeClr val="tx1"/>
                              </a:solidFill>
                              <a:latin typeface="Times New Roman" pitchFamily="18" charset="0"/>
                              <a:ea typeface="+mn-ea"/>
                              <a:cs typeface="Times New Roman" pitchFamily="18" charset="0"/>
                            </a:rPr>
                            <a:t>2</a:t>
                          </a:r>
                          <a:endParaRPr lang="en-US" sz="1400" b="1" kern="1200" dirty="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kern="1200" dirty="0" smtClean="0">
                              <a:solidFill>
                                <a:schemeClr val="tx1"/>
                              </a:solidFill>
                              <a:latin typeface="Times New Roman" pitchFamily="18" charset="0"/>
                              <a:ea typeface="+mn-ea"/>
                              <a:cs typeface="Times New Roman" pitchFamily="18" charset="0"/>
                            </a:rPr>
                            <a:t>-</a:t>
                          </a:r>
                          <a:endParaRPr lang="en-US" sz="1400" b="1" kern="1200" dirty="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6627">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4</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kern="1200" dirty="0" smtClean="0">
                              <a:solidFill>
                                <a:schemeClr val="tx1"/>
                              </a:solidFill>
                              <a:latin typeface="Times New Roman" pitchFamily="18" charset="0"/>
                              <a:ea typeface="+mn-ea"/>
                              <a:cs typeface="Times New Roman" pitchFamily="18" charset="0"/>
                            </a:rPr>
                            <a:t>2.14</a:t>
                          </a:r>
                          <a:endParaRPr lang="en-US" sz="1400" b="1" kern="1200" dirty="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kern="1200" dirty="0" smtClean="0">
                              <a:solidFill>
                                <a:schemeClr val="tx1"/>
                              </a:solidFill>
                              <a:latin typeface="Times New Roman" pitchFamily="18" charset="0"/>
                              <a:ea typeface="+mn-ea"/>
                              <a:cs typeface="Times New Roman" pitchFamily="18" charset="0"/>
                            </a:rPr>
                            <a:t>3</a:t>
                          </a:r>
                          <a:endParaRPr lang="en-US" sz="1400" b="1" kern="1200" dirty="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kern="1200" dirty="0" smtClean="0">
                              <a:solidFill>
                                <a:schemeClr val="tx1"/>
                              </a:solidFill>
                              <a:latin typeface="Times New Roman" pitchFamily="18" charset="0"/>
                              <a:ea typeface="+mn-ea"/>
                              <a:cs typeface="Times New Roman" pitchFamily="18" charset="0"/>
                            </a:rPr>
                            <a:t>-</a:t>
                          </a:r>
                          <a:endParaRPr lang="en-US" sz="1400" b="1" kern="1200" dirty="0">
                            <a:solidFill>
                              <a:schemeClr val="tx1"/>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3298">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4</a:t>
                          </a:r>
                          <a:r>
                            <a:rPr lang="en-US" sz="1400" b="1" baseline="0" dirty="0" smtClean="0">
                              <a:solidFill>
                                <a:schemeClr val="tx1"/>
                              </a:solidFill>
                              <a:latin typeface="Times New Roman" pitchFamily="18" charset="0"/>
                              <a:cs typeface="Times New Roman" pitchFamily="18" charset="0"/>
                            </a:rPr>
                            <a:t> (3)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2.14</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2</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S+L</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6049">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5</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2.14</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S+M</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3769">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6 (3)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2.34</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3769">
                    <a:tc>
                      <a:txBody>
                        <a:bodyPr/>
                        <a:lstStyle/>
                        <a:p>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5</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2.79</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2412">
                    <a:tc>
                      <a:txBody>
                        <a:bodyPr/>
                        <a:lstStyle/>
                        <a:p>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9 (6)</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S</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07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t="-846429" r="-72970" b="-737500"/>
                          </a:stretch>
                        </a:blipFill>
                      </a:tcPr>
                    </a:tc>
                    <a:tc>
                      <a:txBody>
                        <a:bodyPr/>
                        <a:lstStyle/>
                        <a:p>
                          <a:pPr algn="ctr"/>
                          <a:r>
                            <a:rPr lang="en-US" sz="1400" b="1" dirty="0" smtClean="0">
                              <a:solidFill>
                                <a:schemeClr val="tx1"/>
                              </a:solidFill>
                              <a:latin typeface="Times New Roman" pitchFamily="18" charset="0"/>
                              <a:cs typeface="Times New Roman" pitchFamily="18" charset="0"/>
                            </a:rPr>
                            <a:t>5</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2.14</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6571">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10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2.95</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S+L</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6995">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10 (3)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4.00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4</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S+L</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6232">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10 (3)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4.00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4</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S+L</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2714">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9</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4.48</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6</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S+M</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0994">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9</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4.48</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6</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Times New Roman" pitchFamily="18" charset="0"/>
                              <a:cs typeface="Times New Roman" pitchFamily="18" charset="0"/>
                            </a:rPr>
                            <a:t>S+M</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30" name="Rectangle 35"/>
          <p:cNvSpPr>
            <a:spLocks noChangeArrowheads="1"/>
          </p:cNvSpPr>
          <p:nvPr/>
        </p:nvSpPr>
        <p:spPr bwMode="auto">
          <a:xfrm>
            <a:off x="4479669" y="-184663"/>
            <a:ext cx="184710" cy="36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6" rIns="91430" bIns="45716" numCol="1" anchor="ctr" anchorCtr="0" compatLnSpc="1">
            <a:prstTxWarp prst="textNoShape">
              <a:avLst/>
            </a:prstTxWarp>
            <a:spAutoFit/>
          </a:bodyPr>
          <a:lstStyle/>
          <a:p>
            <a:endParaRPr lang="en-US"/>
          </a:p>
        </p:txBody>
      </p:sp>
      <p:sp>
        <p:nvSpPr>
          <p:cNvPr id="32" name="Rectangle 31"/>
          <p:cNvSpPr/>
          <p:nvPr/>
        </p:nvSpPr>
        <p:spPr>
          <a:xfrm>
            <a:off x="1219200" y="-1"/>
            <a:ext cx="7086600" cy="646323"/>
          </a:xfrm>
          <a:prstGeom prst="rect">
            <a:avLst/>
          </a:prstGeom>
        </p:spPr>
        <p:txBody>
          <a:bodyPr wrap="square" lIns="91430" tIns="45716" rIns="91430" bIns="45716">
            <a:spAutoFit/>
          </a:bodyPr>
          <a:lstStyle/>
          <a:p>
            <a:pPr algn="ctr"/>
            <a:r>
              <a:rPr lang="en-US" sz="3600" b="1" dirty="0">
                <a:latin typeface="Times New Roman" panose="02020603050405020304" pitchFamily="18" charset="0"/>
                <a:cs typeface="Times New Roman" panose="02020603050405020304" pitchFamily="18" charset="0"/>
              </a:rPr>
              <a:t>Functions that were examined</a:t>
            </a:r>
          </a:p>
        </p:txBody>
      </p:sp>
      <p:sp>
        <p:nvSpPr>
          <p:cNvPr id="4" name="Slide Number Placeholder 3"/>
          <p:cNvSpPr>
            <a:spLocks noGrp="1"/>
          </p:cNvSpPr>
          <p:nvPr>
            <p:ph type="sldNum" sz="quarter" idx="12"/>
          </p:nvPr>
        </p:nvSpPr>
        <p:spPr>
          <a:xfrm>
            <a:off x="7010400" y="6356351"/>
            <a:ext cx="2133600" cy="365125"/>
          </a:xfrm>
        </p:spPr>
        <p:txBody>
          <a:bodyPr/>
          <a:lstStyle/>
          <a:p>
            <a:pPr>
              <a:defRPr/>
            </a:pPr>
            <a:fld id="{A8BE7BCE-5BFB-4BAB-BBAE-984662E5B4CA}" type="slidenum">
              <a:rPr lang="en-US" smtClean="0">
                <a:solidFill>
                  <a:prstClr val="black">
                    <a:tint val="75000"/>
                  </a:prstClr>
                </a:solidFill>
              </a:rPr>
              <a:pPr>
                <a:defRPr/>
              </a:pPr>
              <a:t>32</a:t>
            </a:fld>
            <a:endParaRPr lang="en-US">
              <a:solidFill>
                <a:prstClr val="black">
                  <a:tint val="75000"/>
                </a:prstClr>
              </a:solidFill>
            </a:endParaRPr>
          </a:p>
        </p:txBody>
      </p:sp>
      <p:pic>
        <p:nvPicPr>
          <p:cNvPr id="29813" name="Picture 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61513"/>
            <a:ext cx="1524000" cy="3196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9792" name="Rectangle 29791"/>
              <p:cNvSpPr/>
              <p:nvPr/>
            </p:nvSpPr>
            <p:spPr>
              <a:xfrm>
                <a:off x="461579" y="1981200"/>
                <a:ext cx="143834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a:rPr>
                        <m:t>𝑎</m:t>
                      </m:r>
                      <m:d>
                        <m:dPr>
                          <m:ctrlPr>
                            <a:rPr lang="en-US" sz="1600" i="1">
                              <a:latin typeface="Cambria Math"/>
                            </a:rPr>
                          </m:ctrlPr>
                        </m:dPr>
                        <m:e>
                          <m:r>
                            <a:rPr lang="en-US" sz="1600" i="1">
                              <a:latin typeface="Cambria Math"/>
                            </a:rPr>
                            <m:t>𝑏</m:t>
                          </m:r>
                          <m:r>
                            <a:rPr lang="en-US" sz="1600" i="0">
                              <a:latin typeface="Cambria Math"/>
                            </a:rPr>
                            <m:t>+</m:t>
                          </m:r>
                          <m:r>
                            <a:rPr lang="en-US" sz="1600" i="1">
                              <a:latin typeface="Cambria Math"/>
                            </a:rPr>
                            <m:t>𝑐</m:t>
                          </m:r>
                        </m:e>
                      </m:d>
                      <m:r>
                        <a:rPr lang="en-US" sz="1600" i="0">
                          <a:latin typeface="Cambria Math"/>
                        </a:rPr>
                        <m:t>+</m:t>
                      </m:r>
                      <m:r>
                        <a:rPr lang="en-US" sz="1600" i="1">
                          <a:latin typeface="Cambria Math"/>
                        </a:rPr>
                        <m:t>𝑏𝑐</m:t>
                      </m:r>
                    </m:oMath>
                  </m:oMathPara>
                </a14:m>
                <a:endParaRPr lang="en-US" sz="1600" dirty="0"/>
              </a:p>
            </p:txBody>
          </p:sp>
        </mc:Choice>
        <mc:Fallback xmlns="">
          <p:sp>
            <p:nvSpPr>
              <p:cNvPr id="29792" name="Rectangle 29791"/>
              <p:cNvSpPr>
                <a:spLocks noRot="1" noChangeAspect="1" noMove="1" noResize="1" noEditPoints="1" noAdjustHandles="1" noChangeArrowheads="1" noChangeShapeType="1" noTextEdit="1"/>
              </p:cNvSpPr>
              <p:nvPr/>
            </p:nvSpPr>
            <p:spPr>
              <a:xfrm>
                <a:off x="461579" y="1981200"/>
                <a:ext cx="1438342" cy="33855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793" name="Rectangle 29792"/>
              <p:cNvSpPr/>
              <p:nvPr/>
            </p:nvSpPr>
            <p:spPr>
              <a:xfrm>
                <a:off x="457200" y="2333921"/>
                <a:ext cx="2629245" cy="3741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600" i="1">
                              <a:latin typeface="Cambria Math"/>
                            </a:rPr>
                          </m:ctrlPr>
                        </m:dPr>
                        <m:e>
                          <m:acc>
                            <m:accPr>
                              <m:chr m:val="̅"/>
                              <m:ctrlPr>
                                <a:rPr lang="en-US" sz="1600" i="1">
                                  <a:latin typeface="Cambria Math"/>
                                </a:rPr>
                              </m:ctrlPr>
                            </m:accPr>
                            <m:e>
                              <m:r>
                                <a:rPr lang="en-US" sz="1600" i="1">
                                  <a:latin typeface="Cambria Math"/>
                                </a:rPr>
                                <m:t>𝑎</m:t>
                              </m:r>
                            </m:e>
                          </m:acc>
                          <m:r>
                            <a:rPr lang="en-US" sz="1600" i="0">
                              <a:latin typeface="Cambria Math"/>
                            </a:rPr>
                            <m:t>+</m:t>
                          </m:r>
                          <m:acc>
                            <m:accPr>
                              <m:chr m:val="̅"/>
                              <m:ctrlPr>
                                <a:rPr lang="en-US" sz="1600" i="1">
                                  <a:latin typeface="Cambria Math"/>
                                </a:rPr>
                              </m:ctrlPr>
                            </m:accPr>
                            <m:e>
                              <m:r>
                                <a:rPr lang="en-US" sz="1600" i="1">
                                  <a:latin typeface="Cambria Math"/>
                                </a:rPr>
                                <m:t>𝑏</m:t>
                              </m:r>
                            </m:e>
                          </m:acc>
                        </m:e>
                      </m:d>
                      <m:acc>
                        <m:accPr>
                          <m:chr m:val="̅"/>
                          <m:ctrlPr>
                            <a:rPr lang="en-US" sz="1600" i="1">
                              <a:latin typeface="Cambria Math"/>
                            </a:rPr>
                          </m:ctrlPr>
                        </m:accPr>
                        <m:e>
                          <m:r>
                            <a:rPr lang="en-US" sz="1600" i="1">
                              <a:latin typeface="Cambria Math"/>
                            </a:rPr>
                            <m:t>𝑐</m:t>
                          </m:r>
                        </m:e>
                      </m:acc>
                      <m:r>
                        <a:rPr lang="en-US" sz="1600" i="0">
                          <a:latin typeface="Cambria Math"/>
                        </a:rPr>
                        <m:t>+</m:t>
                      </m:r>
                      <m:r>
                        <a:rPr lang="en-US" sz="1600" i="1">
                          <a:latin typeface="Cambria Math"/>
                        </a:rPr>
                        <m:t>𝑎𝑏𝑐</m:t>
                      </m:r>
                      <m:r>
                        <a:rPr lang="en-US" sz="1600" i="0">
                          <a:latin typeface="Cambria Math"/>
                        </a:rPr>
                        <m:t>=</m:t>
                      </m:r>
                      <m:acc>
                        <m:accPr>
                          <m:chr m:val="̅"/>
                          <m:ctrlPr>
                            <a:rPr lang="en-US" sz="1600" i="1">
                              <a:latin typeface="Cambria Math"/>
                            </a:rPr>
                          </m:ctrlPr>
                        </m:accPr>
                        <m:e>
                          <m:r>
                            <a:rPr lang="en-US" sz="1600" i="1">
                              <a:latin typeface="Cambria Math"/>
                            </a:rPr>
                            <m:t>𝑐</m:t>
                          </m:r>
                          <m:r>
                            <a:rPr lang="en-US" sz="1600" i="0">
                              <a:latin typeface="Cambria Math"/>
                            </a:rPr>
                            <m:t>⊕</m:t>
                          </m:r>
                          <m:d>
                            <m:dPr>
                              <m:ctrlPr>
                                <a:rPr lang="en-US" sz="1600" i="1">
                                  <a:latin typeface="Cambria Math"/>
                                </a:rPr>
                              </m:ctrlPr>
                            </m:dPr>
                            <m:e>
                              <m:r>
                                <a:rPr lang="en-US" sz="1600" i="1">
                                  <a:latin typeface="Cambria Math"/>
                                </a:rPr>
                                <m:t>𝑎𝑏</m:t>
                              </m:r>
                            </m:e>
                          </m:d>
                        </m:e>
                      </m:acc>
                    </m:oMath>
                  </m:oMathPara>
                </a14:m>
                <a:endParaRPr lang="en-US" sz="1600" dirty="0"/>
              </a:p>
            </p:txBody>
          </p:sp>
        </mc:Choice>
        <mc:Fallback xmlns="">
          <p:sp>
            <p:nvSpPr>
              <p:cNvPr id="29793" name="Rectangle 29792"/>
              <p:cNvSpPr>
                <a:spLocks noRot="1" noChangeAspect="1" noMove="1" noResize="1" noEditPoints="1" noAdjustHandles="1" noChangeArrowheads="1" noChangeShapeType="1" noTextEdit="1"/>
              </p:cNvSpPr>
              <p:nvPr/>
            </p:nvSpPr>
            <p:spPr>
              <a:xfrm>
                <a:off x="457200" y="2333921"/>
                <a:ext cx="2629245" cy="374141"/>
              </a:xfrm>
              <a:prstGeom prst="rect">
                <a:avLst/>
              </a:prstGeom>
              <a:blipFill rotWithShape="1">
                <a:blip r:embed="rId5"/>
                <a:stretch>
                  <a:fillRect/>
                </a:stretch>
              </a:blipFill>
            </p:spPr>
            <p:txBody>
              <a:bodyPr/>
              <a:lstStyle/>
              <a:p>
                <a:r>
                  <a:rPr lang="en-US">
                    <a:noFill/>
                  </a:rPr>
                  <a:t> </a:t>
                </a:r>
              </a:p>
            </p:txBody>
          </p:sp>
        </mc:Fallback>
      </mc:AlternateContent>
      <p:pic>
        <p:nvPicPr>
          <p:cNvPr id="29815" name="Picture 1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781300"/>
            <a:ext cx="2033588" cy="266700"/>
          </a:xfrm>
          <a:prstGeom prst="rect">
            <a:avLst/>
          </a:prstGeom>
          <a:noFill/>
          <a:extLst>
            <a:ext uri="{909E8E84-426E-40DD-AFC4-6F175D3DCCD1}">
              <a14:hiddenFill xmlns:a14="http://schemas.microsoft.com/office/drawing/2010/main">
                <a:solidFill>
                  <a:srgbClr val="FFFFFF"/>
                </a:solidFill>
              </a14:hiddenFill>
            </a:ext>
          </a:extLst>
        </p:spPr>
      </p:pic>
      <p:pic>
        <p:nvPicPr>
          <p:cNvPr id="29817" name="Picture 1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124200"/>
            <a:ext cx="3614382" cy="381000"/>
          </a:xfrm>
          <a:prstGeom prst="rect">
            <a:avLst/>
          </a:prstGeom>
          <a:noFill/>
          <a:extLst>
            <a:ext uri="{909E8E84-426E-40DD-AFC4-6F175D3DCCD1}">
              <a14:hiddenFill xmlns:a14="http://schemas.microsoft.com/office/drawing/2010/main">
                <a:solidFill>
                  <a:srgbClr val="FFFFFF"/>
                </a:solidFill>
              </a14:hiddenFill>
            </a:ext>
          </a:extLst>
        </p:spPr>
      </p:pic>
      <p:pic>
        <p:nvPicPr>
          <p:cNvPr id="29818" name="Picture 1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911643"/>
            <a:ext cx="2300432" cy="279357"/>
          </a:xfrm>
          <a:prstGeom prst="rect">
            <a:avLst/>
          </a:prstGeom>
          <a:noFill/>
          <a:extLst>
            <a:ext uri="{909E8E84-426E-40DD-AFC4-6F175D3DCCD1}">
              <a14:hiddenFill xmlns:a14="http://schemas.microsoft.com/office/drawing/2010/main">
                <a:solidFill>
                  <a:srgbClr val="FFFFFF"/>
                </a:solidFill>
              </a14:hiddenFill>
            </a:ext>
          </a:extLst>
        </p:spPr>
      </p:pic>
      <p:pic>
        <p:nvPicPr>
          <p:cNvPr id="29819" name="Picture 1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4267200"/>
            <a:ext cx="3539742" cy="457200"/>
          </a:xfrm>
          <a:prstGeom prst="rect">
            <a:avLst/>
          </a:prstGeom>
          <a:noFill/>
          <a:extLst>
            <a:ext uri="{909E8E84-426E-40DD-AFC4-6F175D3DCCD1}">
              <a14:hiddenFill xmlns:a14="http://schemas.microsoft.com/office/drawing/2010/main">
                <a:solidFill>
                  <a:srgbClr val="FFFFFF"/>
                </a:solidFill>
              </a14:hiddenFill>
            </a:ext>
          </a:extLst>
        </p:spPr>
      </p:pic>
      <p:pic>
        <p:nvPicPr>
          <p:cNvPr id="29822" name="Picture 1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5257800"/>
            <a:ext cx="324588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9824" name="Picture 1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 y="5867400"/>
            <a:ext cx="319254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9825" name="Picture 1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6833" y="964185"/>
            <a:ext cx="830967" cy="407415"/>
          </a:xfrm>
          <a:prstGeom prst="rect">
            <a:avLst/>
          </a:prstGeom>
          <a:noFill/>
          <a:extLst>
            <a:ext uri="{909E8E84-426E-40DD-AFC4-6F175D3DCCD1}">
              <a14:hiddenFill xmlns:a14="http://schemas.microsoft.com/office/drawing/2010/main">
                <a:solidFill>
                  <a:srgbClr val="FFFFFF"/>
                </a:solidFill>
              </a14:hiddenFill>
            </a:ext>
          </a:extLst>
        </p:spPr>
      </p:pic>
      <p:pic>
        <p:nvPicPr>
          <p:cNvPr id="29826" name="Picture 1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1" y="1371600"/>
            <a:ext cx="914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9827" name="Picture 1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215" y="4800600"/>
            <a:ext cx="3524927"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397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68783" y="1"/>
            <a:ext cx="1620936" cy="646323"/>
          </a:xfrm>
          <a:prstGeom prst="rect">
            <a:avLst/>
          </a:prstGeom>
        </p:spPr>
        <p:txBody>
          <a:bodyPr wrap="none" lIns="91430" tIns="45716" rIns="91430" bIns="45716">
            <a:spAutoFit/>
          </a:bodyPr>
          <a:lstStyle/>
          <a:p>
            <a:pPr marL="342865" indent="-342865" fontAlgn="base">
              <a:spcBef>
                <a:spcPct val="0"/>
              </a:spcBef>
              <a:spcAft>
                <a:spcPct val="0"/>
              </a:spcAft>
              <a:tabLst>
                <a:tab pos="252069" algn="l"/>
              </a:tabLst>
              <a:defRPr/>
            </a:pPr>
            <a:r>
              <a:rPr lang="en-US" sz="3600" b="1" dirty="0">
                <a:latin typeface="Times New Roman" panose="02020603050405020304" pitchFamily="18" charset="0"/>
                <a:cs typeface="Times New Roman" panose="02020603050405020304" pitchFamily="18" charset="0"/>
              </a:rPr>
              <a:t>Results</a:t>
            </a:r>
          </a:p>
        </p:txBody>
      </p:sp>
      <p:sp>
        <p:nvSpPr>
          <p:cNvPr id="6" name="Rectangle 13"/>
          <p:cNvSpPr>
            <a:spLocks noChangeArrowheads="1"/>
          </p:cNvSpPr>
          <p:nvPr/>
        </p:nvSpPr>
        <p:spPr bwMode="auto">
          <a:xfrm>
            <a:off x="4479669" y="-184663"/>
            <a:ext cx="184710" cy="36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6" rIns="91430" bIns="45716" numCol="1" anchor="ctr" anchorCtr="0" compatLnSpc="1">
            <a:prstTxWarp prst="textNoShape">
              <a:avLst/>
            </a:prstTxWarp>
            <a:spAutoFit/>
          </a:bodyPr>
          <a:lstStyle/>
          <a:p>
            <a:endParaRPr lang="en-US"/>
          </a:p>
        </p:txBody>
      </p:sp>
      <p:sp>
        <p:nvSpPr>
          <p:cNvPr id="8" name="Rectangle 15"/>
          <p:cNvSpPr>
            <a:spLocks noChangeArrowheads="1"/>
          </p:cNvSpPr>
          <p:nvPr/>
        </p:nvSpPr>
        <p:spPr bwMode="auto">
          <a:xfrm>
            <a:off x="4479669" y="-184663"/>
            <a:ext cx="184710" cy="36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6" rIns="91430" bIns="45716" numCol="1" anchor="ctr" anchorCtr="0" compatLnSpc="1">
            <a:prstTxWarp prst="textNoShape">
              <a:avLst/>
            </a:prstTxWarp>
            <a:spAutoFit/>
          </a:bodyPr>
          <a:lstStyle/>
          <a:p>
            <a:endParaRPr lang="en-US"/>
          </a:p>
        </p:txBody>
      </p:sp>
      <p:sp>
        <p:nvSpPr>
          <p:cNvPr id="10" name="Rectangle 19"/>
          <p:cNvSpPr>
            <a:spLocks noChangeArrowheads="1"/>
          </p:cNvSpPr>
          <p:nvPr/>
        </p:nvSpPr>
        <p:spPr bwMode="auto">
          <a:xfrm>
            <a:off x="4479669" y="-184663"/>
            <a:ext cx="184710" cy="36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6" rIns="91430" bIns="45716" numCol="1" anchor="ctr" anchorCtr="0" compatLnSpc="1">
            <a:prstTxWarp prst="textNoShape">
              <a:avLst/>
            </a:prstTxWarp>
            <a:spAutoFit/>
          </a:bodyPr>
          <a:lstStyle/>
          <a:p>
            <a:endParaRPr lang="en-US"/>
          </a:p>
        </p:txBody>
      </p:sp>
      <p:sp>
        <p:nvSpPr>
          <p:cNvPr id="14" name="Rectangle 23"/>
          <p:cNvSpPr>
            <a:spLocks noChangeArrowheads="1"/>
          </p:cNvSpPr>
          <p:nvPr/>
        </p:nvSpPr>
        <p:spPr bwMode="auto">
          <a:xfrm>
            <a:off x="4479669" y="-184663"/>
            <a:ext cx="184710" cy="36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6" rIns="91430" bIns="45716" numCol="1" anchor="ctr" anchorCtr="0" compatLnSpc="1">
            <a:prstTxWarp prst="textNoShape">
              <a:avLst/>
            </a:prstTxWarp>
            <a:spAutoFit/>
          </a:bodyPr>
          <a:lstStyle/>
          <a:p>
            <a:endParaRPr lang="en-US"/>
          </a:p>
        </p:txBody>
      </p:sp>
      <p:sp>
        <p:nvSpPr>
          <p:cNvPr id="16" name="Rectangle 31"/>
          <p:cNvSpPr>
            <a:spLocks noChangeArrowheads="1"/>
          </p:cNvSpPr>
          <p:nvPr/>
        </p:nvSpPr>
        <p:spPr bwMode="auto">
          <a:xfrm>
            <a:off x="4479669" y="-184663"/>
            <a:ext cx="184710" cy="36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0" tIns="45716" rIns="91430" bIns="45716" numCol="1" anchor="ctr" anchorCtr="0" compatLnSpc="1">
            <a:prstTxWarp prst="textNoShape">
              <a:avLst/>
            </a:prstTxWarp>
            <a:spAutoFit/>
          </a:bodyPr>
          <a:lstStyle/>
          <a:p>
            <a:endParaRPr lang="en-US"/>
          </a:p>
        </p:txBody>
      </p:sp>
      <p:graphicFrame>
        <p:nvGraphicFramePr>
          <p:cNvPr id="20" name="Table 19"/>
          <p:cNvGraphicFramePr>
            <a:graphicFrameLocks noGrp="1"/>
          </p:cNvGraphicFramePr>
          <p:nvPr>
            <p:extLst>
              <p:ext uri="{D42A27DB-BD31-4B8C-83A1-F6EECF244321}">
                <p14:modId xmlns:p14="http://schemas.microsoft.com/office/powerpoint/2010/main" val="2344839136"/>
              </p:ext>
            </p:extLst>
          </p:nvPr>
        </p:nvGraphicFramePr>
        <p:xfrm>
          <a:off x="762000" y="646324"/>
          <a:ext cx="7254631" cy="5972279"/>
        </p:xfrm>
        <a:graphic>
          <a:graphicData uri="http://schemas.openxmlformats.org/drawingml/2006/table">
            <a:tbl>
              <a:tblPr firstRow="1" firstCol="1" bandRow="1"/>
              <a:tblGrid>
                <a:gridCol w="1106042"/>
                <a:gridCol w="925336"/>
                <a:gridCol w="882825"/>
                <a:gridCol w="1004689"/>
                <a:gridCol w="1326361"/>
                <a:gridCol w="1004689"/>
                <a:gridCol w="1004689"/>
              </a:tblGrid>
              <a:tr h="1148762">
                <a:tc rowSpan="2">
                  <a:txBody>
                    <a:bodyPr/>
                    <a:lstStyle/>
                    <a:p>
                      <a:pPr algn="ctr">
                        <a:lnSpc>
                          <a:spcPct val="115000"/>
                        </a:lnSpc>
                        <a:spcAft>
                          <a:spcPts val="1000"/>
                        </a:spcAft>
                      </a:pPr>
                      <a:r>
                        <a:rPr lang="en-US" sz="1700" b="1" dirty="0" smtClean="0">
                          <a:effectLst/>
                          <a:latin typeface="Times New Roman"/>
                          <a:ea typeface="Calibri"/>
                        </a:rPr>
                        <a:t>N</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tc gridSpan="3">
                  <a:txBody>
                    <a:bodyPr/>
                    <a:lstStyle/>
                    <a:p>
                      <a:pPr algn="ctr">
                        <a:lnSpc>
                          <a:spcPct val="115000"/>
                        </a:lnSpc>
                        <a:spcAft>
                          <a:spcPts val="1000"/>
                        </a:spcAft>
                      </a:pPr>
                      <a:r>
                        <a:rPr lang="en-US" sz="1700" b="1" dirty="0">
                          <a:effectLst/>
                          <a:latin typeface="Times New Roman"/>
                          <a:ea typeface="Calibri"/>
                        </a:rPr>
                        <a:t>RE problems</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en-US"/>
                    </a:p>
                  </a:txBody>
                  <a:tcPr/>
                </a:tc>
                <a:tc hMerge="1">
                  <a:txBody>
                    <a:bodyPr/>
                    <a:lstStyle/>
                    <a:p>
                      <a:endParaRPr lang="en-US"/>
                    </a:p>
                  </a:txBody>
                  <a:tcPr/>
                </a:tc>
                <a:tc rowSpan="2">
                  <a:txBody>
                    <a:bodyPr/>
                    <a:lstStyle/>
                    <a:p>
                      <a:pPr algn="ctr">
                        <a:lnSpc>
                          <a:spcPct val="115000"/>
                        </a:lnSpc>
                        <a:spcAft>
                          <a:spcPts val="0"/>
                        </a:spcAft>
                      </a:pPr>
                      <a:r>
                        <a:rPr lang="en-US" sz="1700" b="1" dirty="0">
                          <a:effectLst/>
                          <a:latin typeface="Times New Roman"/>
                          <a:ea typeface="Calibri"/>
                        </a:rPr>
                        <a:t>Recognition  problems</a:t>
                      </a:r>
                      <a:endParaRPr lang="en-US" sz="1700" dirty="0">
                        <a:effectLst/>
                        <a:latin typeface="Times New Roman"/>
                        <a:ea typeface="Times New Roman"/>
                      </a:endParaRPr>
                    </a:p>
                    <a:p>
                      <a:pPr algn="ctr">
                        <a:lnSpc>
                          <a:spcPct val="115000"/>
                        </a:lnSpc>
                        <a:spcAft>
                          <a:spcPts val="0"/>
                        </a:spcAft>
                      </a:pPr>
                      <a:r>
                        <a:rPr lang="en-US" sz="1700" b="1" dirty="0">
                          <a:effectLst/>
                          <a:latin typeface="Times New Roman"/>
                          <a:ea typeface="Calibri"/>
                        </a:rPr>
                        <a:t>Accuracy (%)</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tc gridSpan="2">
                  <a:txBody>
                    <a:bodyPr/>
                    <a:lstStyle/>
                    <a:p>
                      <a:pPr algn="ctr">
                        <a:lnSpc>
                          <a:spcPct val="115000"/>
                        </a:lnSpc>
                        <a:spcAft>
                          <a:spcPts val="1000"/>
                        </a:spcAft>
                      </a:pPr>
                      <a:r>
                        <a:rPr lang="en-US" sz="1700" b="1" dirty="0">
                          <a:effectLst/>
                          <a:latin typeface="Times New Roman"/>
                          <a:ea typeface="Calibri"/>
                        </a:rPr>
                        <a:t>Fault problems</a:t>
                      </a:r>
                      <a:endParaRPr lang="en-US" sz="1700" dirty="0">
                        <a:effectLst/>
                        <a:latin typeface="Times New Roman"/>
                        <a:ea typeface="Times New Roman"/>
                      </a:endParaRPr>
                    </a:p>
                    <a:p>
                      <a:pPr algn="ctr">
                        <a:lnSpc>
                          <a:spcPct val="115000"/>
                        </a:lnSpc>
                        <a:spcAft>
                          <a:spcPts val="1000"/>
                        </a:spcAft>
                      </a:pPr>
                      <a:r>
                        <a:rPr lang="en-US" sz="1700" b="1" dirty="0">
                          <a:effectLst/>
                          <a:latin typeface="Times New Roman"/>
                          <a:ea typeface="Calibri"/>
                        </a:rPr>
                        <a:t> </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en-US"/>
                    </a:p>
                  </a:txBody>
                  <a:tcPr/>
                </a:tc>
              </a:tr>
              <a:tr h="795714">
                <a:tc vMerge="1">
                  <a:txBody>
                    <a:bodyPr/>
                    <a:lstStyle/>
                    <a:p>
                      <a:endParaRPr lang="en-US"/>
                    </a:p>
                  </a:txBody>
                  <a:tcPr/>
                </a:tc>
                <a:tc>
                  <a:txBody>
                    <a:bodyPr/>
                    <a:lstStyle/>
                    <a:p>
                      <a:pPr algn="ctr">
                        <a:lnSpc>
                          <a:spcPct val="115000"/>
                        </a:lnSpc>
                        <a:spcAft>
                          <a:spcPts val="0"/>
                        </a:spcAft>
                      </a:pPr>
                      <a:r>
                        <a:rPr lang="en-US" sz="1700" dirty="0" err="1" smtClean="0">
                          <a:effectLst/>
                          <a:latin typeface="Times New Roman"/>
                          <a:ea typeface="Calibri"/>
                        </a:rPr>
                        <a:t>Accur</a:t>
                      </a:r>
                      <a:r>
                        <a:rPr lang="en-US" sz="1700" dirty="0" smtClean="0">
                          <a:effectLst/>
                          <a:latin typeface="Times New Roman"/>
                          <a:ea typeface="Calibri"/>
                        </a:rPr>
                        <a:t>. </a:t>
                      </a:r>
                      <a:r>
                        <a:rPr lang="en-US" sz="1700" dirty="0">
                          <a:effectLst/>
                          <a:latin typeface="Times New Roman"/>
                          <a:ea typeface="Calibri"/>
                        </a:rPr>
                        <a:t>(%)</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US" sz="1700">
                          <a:effectLst/>
                          <a:latin typeface="Times New Roman"/>
                          <a:ea typeface="Calibri"/>
                        </a:rPr>
                        <a:t>av. time (sec)</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US" sz="1700">
                          <a:effectLst/>
                          <a:latin typeface="Times New Roman"/>
                          <a:ea typeface="Calibri"/>
                        </a:rPr>
                        <a:t>av. tests</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tc vMerge="1">
                  <a:txBody>
                    <a:bodyPr/>
                    <a:lstStyle/>
                    <a:p>
                      <a:endParaRPr lang="en-US"/>
                    </a:p>
                  </a:txBody>
                  <a:tcPr/>
                </a:tc>
                <a:tc>
                  <a:txBody>
                    <a:bodyPr/>
                    <a:lstStyle/>
                    <a:p>
                      <a:pPr algn="ctr">
                        <a:lnSpc>
                          <a:spcPct val="115000"/>
                        </a:lnSpc>
                        <a:spcAft>
                          <a:spcPts val="0"/>
                        </a:spcAft>
                      </a:pPr>
                      <a:r>
                        <a:rPr lang="en-US" sz="1400" dirty="0">
                          <a:effectLst/>
                          <a:latin typeface="Times New Roman"/>
                          <a:ea typeface="Calibri"/>
                        </a:rPr>
                        <a:t>Accuracy (%)</a:t>
                      </a:r>
                      <a:endParaRPr lang="en-US" sz="1400" dirty="0">
                        <a:effectLst/>
                        <a:latin typeface="Times New Roman"/>
                        <a:ea typeface="Times New Roman"/>
                      </a:endParaRPr>
                    </a:p>
                    <a:p>
                      <a:pPr algn="ctr">
                        <a:lnSpc>
                          <a:spcPct val="115000"/>
                        </a:lnSpc>
                        <a:spcAft>
                          <a:spcPts val="0"/>
                        </a:spcAft>
                      </a:pPr>
                      <a:r>
                        <a:rPr lang="en-US" sz="1400" dirty="0">
                          <a:effectLst/>
                          <a:latin typeface="Times New Roman"/>
                          <a:ea typeface="Calibri"/>
                        </a:rPr>
                        <a:t>Stuck-open</a:t>
                      </a:r>
                      <a:endParaRPr lang="en-US" sz="1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US" sz="1400" dirty="0">
                          <a:effectLst/>
                          <a:latin typeface="Times New Roman"/>
                          <a:ea typeface="Calibri"/>
                        </a:rPr>
                        <a:t>Accuracy (%)</a:t>
                      </a:r>
                      <a:endParaRPr lang="en-US" sz="1400" dirty="0">
                        <a:effectLst/>
                        <a:latin typeface="Times New Roman"/>
                        <a:ea typeface="Times New Roman"/>
                      </a:endParaRPr>
                    </a:p>
                    <a:p>
                      <a:pPr algn="ctr">
                        <a:lnSpc>
                          <a:spcPct val="115000"/>
                        </a:lnSpc>
                        <a:spcAft>
                          <a:spcPts val="0"/>
                        </a:spcAft>
                      </a:pPr>
                      <a:r>
                        <a:rPr lang="en-US" sz="1400" dirty="0">
                          <a:effectLst/>
                          <a:latin typeface="Times New Roman"/>
                          <a:ea typeface="Calibri"/>
                        </a:rPr>
                        <a:t>Bridging</a:t>
                      </a:r>
                      <a:endParaRPr lang="en-US"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tr>
              <a:tr h="309831">
                <a:tc>
                  <a:txBody>
                    <a:bodyPr/>
                    <a:lstStyle/>
                    <a:p>
                      <a:pPr algn="ctr">
                        <a:lnSpc>
                          <a:spcPct val="115000"/>
                        </a:lnSpc>
                        <a:spcAft>
                          <a:spcPts val="0"/>
                        </a:spcAft>
                      </a:pPr>
                      <a:r>
                        <a:rPr lang="en-US" sz="1700" dirty="0">
                          <a:effectLst/>
                          <a:latin typeface="Times New Roman"/>
                          <a:ea typeface="Calibri"/>
                        </a:rPr>
                        <a:t>1</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a:effectLst/>
                          <a:latin typeface="Times New Roman"/>
                          <a:ea typeface="Calibri"/>
                        </a:rPr>
                        <a:t>100</a:t>
                      </a:r>
                      <a:endParaRPr lang="en-US" sz="17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97.93</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7.51</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84</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a:effectLst/>
                          <a:latin typeface="Times New Roman"/>
                          <a:ea typeface="Calibri"/>
                        </a:rPr>
                        <a:t>100</a:t>
                      </a:r>
                      <a:endParaRPr lang="en-US" sz="17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a:effectLst/>
                          <a:latin typeface="Times New Roman"/>
                          <a:ea typeface="Calibri"/>
                        </a:rPr>
                        <a:t>90</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9831">
                <a:tc>
                  <a:txBody>
                    <a:bodyPr/>
                    <a:lstStyle/>
                    <a:p>
                      <a:pPr algn="ctr">
                        <a:lnSpc>
                          <a:spcPct val="115000"/>
                        </a:lnSpc>
                        <a:spcAft>
                          <a:spcPts val="0"/>
                        </a:spcAft>
                      </a:pPr>
                      <a:r>
                        <a:rPr lang="en-US" sz="1700" dirty="0">
                          <a:effectLst/>
                          <a:latin typeface="Times New Roman"/>
                          <a:ea typeface="Calibri"/>
                        </a:rPr>
                        <a:t>2</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89</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136.25</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10.49</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74</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89</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77</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9831">
                <a:tc>
                  <a:txBody>
                    <a:bodyPr/>
                    <a:lstStyle/>
                    <a:p>
                      <a:pPr algn="ctr">
                        <a:lnSpc>
                          <a:spcPct val="115000"/>
                        </a:lnSpc>
                        <a:spcAft>
                          <a:spcPts val="0"/>
                        </a:spcAft>
                      </a:pPr>
                      <a:r>
                        <a:rPr lang="en-US" sz="1700" dirty="0" smtClean="0">
                          <a:effectLst/>
                          <a:latin typeface="Times New Roman"/>
                          <a:ea typeface="Calibri"/>
                        </a:rPr>
                        <a:t>3(S+L)</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a:effectLst/>
                          <a:latin typeface="Times New Roman"/>
                          <a:ea typeface="Calibri"/>
                        </a:rPr>
                        <a:t>95</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97.35</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7.72</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89</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63</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58</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9831">
                <a:tc>
                  <a:txBody>
                    <a:bodyPr/>
                    <a:lstStyle/>
                    <a:p>
                      <a:pPr algn="ctr">
                        <a:lnSpc>
                          <a:spcPct val="115000"/>
                        </a:lnSpc>
                        <a:spcAft>
                          <a:spcPts val="0"/>
                        </a:spcAft>
                      </a:pPr>
                      <a:r>
                        <a:rPr lang="en-US" sz="1700" dirty="0" smtClean="0">
                          <a:effectLst/>
                          <a:latin typeface="Times New Roman"/>
                          <a:ea typeface="Calibri"/>
                        </a:rPr>
                        <a:t>4(S+M)</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a:effectLst/>
                          <a:latin typeface="Times New Roman"/>
                          <a:ea typeface="Calibri"/>
                        </a:rPr>
                        <a:t>100</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Calibri"/>
                        </a:rPr>
                        <a:t>58.53</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Calibri"/>
                        </a:rPr>
                        <a:t>5.85</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Calibri"/>
                        </a:rPr>
                        <a:t>98</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Calibri"/>
                        </a:rPr>
                        <a:t>100</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Calibri"/>
                        </a:rPr>
                        <a:t>93</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09831">
                <a:tc>
                  <a:txBody>
                    <a:bodyPr/>
                    <a:lstStyle/>
                    <a:p>
                      <a:pPr algn="ctr">
                        <a:lnSpc>
                          <a:spcPct val="115000"/>
                        </a:lnSpc>
                        <a:spcAft>
                          <a:spcPts val="0"/>
                        </a:spcAft>
                      </a:pPr>
                      <a:r>
                        <a:rPr lang="en-US" sz="1700" dirty="0">
                          <a:effectLst/>
                          <a:latin typeface="Times New Roman"/>
                          <a:ea typeface="Calibri"/>
                        </a:rPr>
                        <a:t>5</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Times New Roman"/>
                        </a:rPr>
                        <a:t>79</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169.62</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12.74</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63</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61</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48</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9831">
                <a:tc>
                  <a:txBody>
                    <a:bodyPr/>
                    <a:lstStyle/>
                    <a:p>
                      <a:pPr algn="ctr">
                        <a:lnSpc>
                          <a:spcPct val="115000"/>
                        </a:lnSpc>
                        <a:spcAft>
                          <a:spcPts val="0"/>
                        </a:spcAft>
                      </a:pPr>
                      <a:r>
                        <a:rPr lang="en-US" sz="1700">
                          <a:effectLst/>
                          <a:latin typeface="Times New Roman"/>
                          <a:ea typeface="Calibri"/>
                        </a:rPr>
                        <a:t>6</a:t>
                      </a:r>
                      <a:endParaRPr lang="en-US" sz="17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76</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190.45</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13.11</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59</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72, 83</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9831">
                <a:tc>
                  <a:txBody>
                    <a:bodyPr/>
                    <a:lstStyle/>
                    <a:p>
                      <a:pPr algn="ctr">
                        <a:lnSpc>
                          <a:spcPct val="115000"/>
                        </a:lnSpc>
                        <a:spcAft>
                          <a:spcPts val="0"/>
                        </a:spcAft>
                      </a:pPr>
                      <a:r>
                        <a:rPr lang="en-US" sz="1700" dirty="0" smtClean="0">
                          <a:effectLst/>
                          <a:latin typeface="Times New Roman"/>
                          <a:ea typeface="Calibri"/>
                        </a:rPr>
                        <a:t>7(S)</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Calibri"/>
                        </a:rPr>
                        <a:t>99</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Calibri"/>
                        </a:rPr>
                        <a:t>102.44</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Calibri"/>
                        </a:rPr>
                        <a:t>8.55</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Calibri"/>
                        </a:rPr>
                        <a:t>94</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Calibri"/>
                        </a:rPr>
                        <a:t>100</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Calibri"/>
                        </a:rPr>
                        <a:t>98</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09831">
                <a:tc>
                  <a:txBody>
                    <a:bodyPr/>
                    <a:lstStyle/>
                    <a:p>
                      <a:pPr algn="ctr">
                        <a:lnSpc>
                          <a:spcPct val="115000"/>
                        </a:lnSpc>
                        <a:spcAft>
                          <a:spcPts val="0"/>
                        </a:spcAft>
                      </a:pPr>
                      <a:r>
                        <a:rPr lang="en-US" sz="1700">
                          <a:effectLst/>
                          <a:latin typeface="Times New Roman"/>
                          <a:ea typeface="Calibri"/>
                        </a:rPr>
                        <a:t>8</a:t>
                      </a:r>
                      <a:endParaRPr lang="en-US" sz="170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86</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201.50</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12.30</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73</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100</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Calibri"/>
                          <a:ea typeface="Calibri"/>
                          <a:cs typeface="Arial"/>
                        </a:rPr>
                        <a:t>46</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9831">
                <a:tc>
                  <a:txBody>
                    <a:bodyPr/>
                    <a:lstStyle/>
                    <a:p>
                      <a:pPr algn="ctr">
                        <a:lnSpc>
                          <a:spcPct val="115000"/>
                        </a:lnSpc>
                        <a:spcAft>
                          <a:spcPts val="0"/>
                        </a:spcAft>
                      </a:pPr>
                      <a:r>
                        <a:rPr lang="en-US" sz="1700" dirty="0" smtClean="0">
                          <a:effectLst/>
                          <a:latin typeface="Times New Roman"/>
                          <a:ea typeface="Calibri"/>
                        </a:rPr>
                        <a:t>9(S+L)</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79</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253.21</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18.51</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68</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98</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85</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9831">
                <a:tc>
                  <a:txBody>
                    <a:bodyPr/>
                    <a:lstStyle/>
                    <a:p>
                      <a:pPr algn="ctr">
                        <a:lnSpc>
                          <a:spcPct val="115000"/>
                        </a:lnSpc>
                        <a:spcAft>
                          <a:spcPts val="0"/>
                        </a:spcAft>
                      </a:pPr>
                      <a:r>
                        <a:rPr lang="en-US" sz="1700" dirty="0" smtClean="0">
                          <a:effectLst/>
                          <a:latin typeface="Times New Roman"/>
                          <a:ea typeface="Calibri"/>
                        </a:rPr>
                        <a:t>10(S+L)</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59</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218.08</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15.79</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50</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Times New Roman"/>
                        </a:rPr>
                        <a:t>34</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Calibri"/>
                        </a:rPr>
                        <a:t>27</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9831">
                <a:tc>
                  <a:txBody>
                    <a:bodyPr/>
                    <a:lstStyle/>
                    <a:p>
                      <a:pPr algn="ctr">
                        <a:lnSpc>
                          <a:spcPct val="115000"/>
                        </a:lnSpc>
                        <a:spcAft>
                          <a:spcPts val="0"/>
                        </a:spcAft>
                      </a:pPr>
                      <a:r>
                        <a:rPr lang="en-US" sz="1700" dirty="0" smtClean="0">
                          <a:effectLst/>
                          <a:latin typeface="Times New Roman"/>
                          <a:ea typeface="Times New Roman"/>
                        </a:rPr>
                        <a:t>11(S+L)</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Times New Roman"/>
                        </a:rPr>
                        <a:t>64</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Times New Roman"/>
                        </a:rPr>
                        <a:t>201.51</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Times New Roman"/>
                        </a:rPr>
                        <a:t>13.14</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Times New Roman"/>
                        </a:rPr>
                        <a:t>56</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Times New Roman"/>
                        </a:rPr>
                        <a:t>38</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700" dirty="0" smtClean="0">
                          <a:effectLst/>
                          <a:latin typeface="Times New Roman"/>
                          <a:ea typeface="Times New Roman"/>
                        </a:rPr>
                        <a:t>26</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9831">
                <a:tc>
                  <a:txBody>
                    <a:bodyPr/>
                    <a:lstStyle/>
                    <a:p>
                      <a:pPr algn="ctr">
                        <a:lnSpc>
                          <a:spcPct val="115000"/>
                        </a:lnSpc>
                        <a:spcAft>
                          <a:spcPts val="0"/>
                        </a:spcAft>
                      </a:pPr>
                      <a:r>
                        <a:rPr lang="en-US" sz="1700" dirty="0" smtClean="0">
                          <a:effectLst/>
                          <a:latin typeface="Times New Roman"/>
                          <a:ea typeface="Times New Roman"/>
                        </a:rPr>
                        <a:t>12(S+M)</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Times New Roman"/>
                        </a:rPr>
                        <a:t>94</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Times New Roman"/>
                        </a:rPr>
                        <a:t>152.31</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Times New Roman"/>
                        </a:rPr>
                        <a:t>12.96</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Times New Roman"/>
                        </a:rPr>
                        <a:t>78</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Times New Roman"/>
                        </a:rPr>
                        <a:t>99</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Times New Roman"/>
                        </a:rPr>
                        <a:t>97</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09831">
                <a:tc>
                  <a:txBody>
                    <a:bodyPr/>
                    <a:lstStyle/>
                    <a:p>
                      <a:pPr algn="ctr">
                        <a:lnSpc>
                          <a:spcPct val="115000"/>
                        </a:lnSpc>
                        <a:spcAft>
                          <a:spcPts val="0"/>
                        </a:spcAft>
                      </a:pPr>
                      <a:r>
                        <a:rPr lang="en-US" sz="1700" dirty="0" smtClean="0">
                          <a:effectLst/>
                          <a:latin typeface="Times New Roman"/>
                          <a:ea typeface="Times New Roman"/>
                        </a:rPr>
                        <a:t>13(S+M)</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Times New Roman"/>
                        </a:rPr>
                        <a:t>89</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Times New Roman"/>
                        </a:rPr>
                        <a:t>170.70</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Times New Roman"/>
                        </a:rPr>
                        <a:t>14.06</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Times New Roman"/>
                        </a:rPr>
                        <a:t>70</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Times New Roman"/>
                        </a:rPr>
                        <a:t>99</a:t>
                      </a:r>
                      <a:endParaRPr lang="en-US" sz="17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700" dirty="0" smtClean="0">
                          <a:effectLst/>
                          <a:latin typeface="Times New Roman"/>
                          <a:ea typeface="Times New Roman"/>
                        </a:rPr>
                        <a:t>97</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bl>
          </a:graphicData>
        </a:graphic>
      </p:graphicFrame>
      <p:sp>
        <p:nvSpPr>
          <p:cNvPr id="5" name="Slide Number Placeholder 4"/>
          <p:cNvSpPr>
            <a:spLocks noGrp="1"/>
          </p:cNvSpPr>
          <p:nvPr>
            <p:ph type="sldNum" sz="quarter" idx="12"/>
          </p:nvPr>
        </p:nvSpPr>
        <p:spPr>
          <a:xfrm>
            <a:off x="7010400" y="6486825"/>
            <a:ext cx="2133600" cy="365125"/>
          </a:xfrm>
        </p:spPr>
        <p:txBody>
          <a:bodyPr/>
          <a:lstStyle/>
          <a:p>
            <a:pPr>
              <a:defRPr/>
            </a:pPr>
            <a:fld id="{A8BE7BCE-5BFB-4BAB-BBAE-984662E5B4CA}" type="slidenum">
              <a:rPr lang="en-US" smtClean="0">
                <a:solidFill>
                  <a:prstClr val="black">
                    <a:tint val="75000"/>
                  </a:prstClr>
                </a:solidFill>
              </a:rPr>
              <a:pPr>
                <a:defRPr/>
              </a:pPr>
              <a:t>33</a:t>
            </a:fld>
            <a:endParaRPr lang="en-US">
              <a:solidFill>
                <a:prstClr val="black">
                  <a:tint val="75000"/>
                </a:prstClr>
              </a:solidFill>
            </a:endParaRPr>
          </a:p>
        </p:txBody>
      </p:sp>
    </p:spTree>
    <p:extLst>
      <p:ext uri="{BB962C8B-B14F-4D97-AF65-F5344CB8AC3E}">
        <p14:creationId xmlns:p14="http://schemas.microsoft.com/office/powerpoint/2010/main" val="2771957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646085"/>
            <a:ext cx="8686800" cy="2144169"/>
          </a:xfrm>
          <a:prstGeom prst="rect">
            <a:avLst/>
          </a:prstGeom>
        </p:spPr>
        <p:txBody>
          <a:bodyPr wrap="square" lIns="91430" tIns="45716" rIns="91430" bIns="45716">
            <a:spAutoFit/>
          </a:bodyPr>
          <a:lstStyle/>
          <a:p>
            <a:pPr marL="342865" indent="-342865">
              <a:spcBef>
                <a:spcPts val="422"/>
              </a:spcBef>
              <a:spcAft>
                <a:spcPts val="422"/>
              </a:spcAft>
              <a:buFont typeface="Wingdings" pitchFamily="2" charset="2"/>
              <a:buChar char="§"/>
            </a:pPr>
            <a:r>
              <a:rPr lang="en-US" sz="2000" dirty="0">
                <a:latin typeface="Times New Roman"/>
                <a:ea typeface="Times New Roman"/>
              </a:rPr>
              <a:t>There is no direct correspondence between success in solving the three types of problems for the same functions</a:t>
            </a:r>
          </a:p>
          <a:p>
            <a:pPr marL="342865" indent="-342865">
              <a:spcBef>
                <a:spcPts val="422"/>
              </a:spcBef>
              <a:spcAft>
                <a:spcPts val="422"/>
              </a:spcAft>
              <a:buFont typeface="Wingdings" pitchFamily="2" charset="2"/>
              <a:buChar char="§"/>
            </a:pPr>
            <a:r>
              <a:rPr lang="en-US" sz="2000" dirty="0">
                <a:latin typeface="Times New Roman"/>
                <a:ea typeface="Times New Roman"/>
              </a:rPr>
              <a:t>Participants that recognized “</a:t>
            </a:r>
            <a:r>
              <a:rPr lang="en-US" sz="2000" dirty="0" err="1">
                <a:latin typeface="Times New Roman"/>
                <a:ea typeface="Times New Roman"/>
              </a:rPr>
              <a:t>xor</a:t>
            </a:r>
            <a:r>
              <a:rPr lang="en-US" sz="2000" dirty="0">
                <a:latin typeface="Times New Roman"/>
                <a:ea typeface="Times New Roman"/>
              </a:rPr>
              <a:t>”, were more successful in solving all three types of problems</a:t>
            </a:r>
          </a:p>
          <a:p>
            <a:pPr marL="342865" indent="-342865">
              <a:spcBef>
                <a:spcPts val="422"/>
              </a:spcBef>
              <a:spcAft>
                <a:spcPts val="422"/>
              </a:spcAft>
              <a:buFont typeface="Wingdings" pitchFamily="2" charset="2"/>
              <a:buChar char="§"/>
            </a:pPr>
            <a:r>
              <a:rPr lang="en-US" sz="2000" dirty="0">
                <a:latin typeface="Times New Roman"/>
                <a:ea typeface="Times New Roman"/>
              </a:rPr>
              <a:t>70% of participants did not recognize the “</a:t>
            </a:r>
            <a:r>
              <a:rPr lang="en-US" sz="2000" dirty="0" err="1">
                <a:latin typeface="Times New Roman"/>
                <a:ea typeface="Times New Roman"/>
              </a:rPr>
              <a:t>xor</a:t>
            </a:r>
            <a:r>
              <a:rPr lang="en-US" sz="2000" dirty="0">
                <a:latin typeface="Times New Roman"/>
                <a:ea typeface="Times New Roman"/>
              </a:rPr>
              <a:t>” operator in any of three types of problems</a:t>
            </a:r>
          </a:p>
        </p:txBody>
      </p:sp>
      <p:sp>
        <p:nvSpPr>
          <p:cNvPr id="4" name="Slide Number Placeholder 3"/>
          <p:cNvSpPr>
            <a:spLocks noGrp="1"/>
          </p:cNvSpPr>
          <p:nvPr>
            <p:ph type="sldNum" sz="quarter" idx="12"/>
          </p:nvPr>
        </p:nvSpPr>
        <p:spPr>
          <a:xfrm>
            <a:off x="7010400" y="6538914"/>
            <a:ext cx="2133600" cy="365125"/>
          </a:xfrm>
        </p:spPr>
        <p:txBody>
          <a:bodyPr/>
          <a:lstStyle/>
          <a:p>
            <a:pPr>
              <a:defRPr/>
            </a:pPr>
            <a:fld id="{A8BE7BCE-5BFB-4BAB-BBAE-984662E5B4CA}" type="slidenum">
              <a:rPr lang="en-US" smtClean="0">
                <a:solidFill>
                  <a:prstClr val="black">
                    <a:tint val="75000"/>
                  </a:prstClr>
                </a:solidFill>
              </a:rPr>
              <a:pPr>
                <a:defRPr/>
              </a:pPr>
              <a:t>34</a:t>
            </a:fld>
            <a:endParaRPr lang="en-US" dirty="0">
              <a:solidFill>
                <a:prstClr val="black">
                  <a:tint val="75000"/>
                </a:prstClr>
              </a:solidFill>
            </a:endParaRPr>
          </a:p>
        </p:txBody>
      </p:sp>
      <p:sp>
        <p:nvSpPr>
          <p:cNvPr id="6" name="Rectangle 5"/>
          <p:cNvSpPr/>
          <p:nvPr/>
        </p:nvSpPr>
        <p:spPr>
          <a:xfrm>
            <a:off x="3117553" y="-238"/>
            <a:ext cx="2569914" cy="646323"/>
          </a:xfrm>
          <a:prstGeom prst="rect">
            <a:avLst/>
          </a:prstGeom>
        </p:spPr>
        <p:txBody>
          <a:bodyPr wrap="none" lIns="91430" tIns="45716" rIns="91430" bIns="45716">
            <a:spAutoFit/>
          </a:bodyPr>
          <a:lstStyle/>
          <a:p>
            <a:pPr marL="342865" indent="-342865" fontAlgn="base">
              <a:spcBef>
                <a:spcPct val="0"/>
              </a:spcBef>
              <a:spcAft>
                <a:spcPct val="0"/>
              </a:spcAft>
              <a:tabLst>
                <a:tab pos="252069" algn="l"/>
              </a:tabLst>
              <a:defRPr/>
            </a:pPr>
            <a:r>
              <a:rPr lang="en-US" sz="3600" b="1" dirty="0">
                <a:latin typeface="Times New Roman" panose="02020603050405020304" pitchFamily="18" charset="0"/>
                <a:cs typeface="Times New Roman" panose="02020603050405020304" pitchFamily="18" charset="0"/>
              </a:rPr>
              <a:t>Conclusions</a:t>
            </a:r>
          </a:p>
        </p:txBody>
      </p:sp>
      <p:sp>
        <p:nvSpPr>
          <p:cNvPr id="7" name="Rectangle 6"/>
          <p:cNvSpPr/>
          <p:nvPr/>
        </p:nvSpPr>
        <p:spPr>
          <a:xfrm>
            <a:off x="228600" y="2877375"/>
            <a:ext cx="8382000" cy="2759722"/>
          </a:xfrm>
          <a:prstGeom prst="rect">
            <a:avLst/>
          </a:prstGeom>
        </p:spPr>
        <p:txBody>
          <a:bodyPr wrap="square" lIns="91430" tIns="45716" rIns="91430" bIns="45716">
            <a:spAutoFit/>
          </a:bodyPr>
          <a:lstStyle/>
          <a:p>
            <a:pPr marL="342865" lvl="8" indent="-342865">
              <a:spcBef>
                <a:spcPts val="422"/>
              </a:spcBef>
              <a:spcAft>
                <a:spcPts val="422"/>
              </a:spcAft>
              <a:buFont typeface="Wingdings" pitchFamily="2" charset="2"/>
              <a:buChar char="§"/>
            </a:pPr>
            <a:r>
              <a:rPr lang="en-US" sz="2000" dirty="0">
                <a:latin typeface="Times New Roman"/>
                <a:ea typeface="Times New Roman"/>
              </a:rPr>
              <a:t>In general, the participants were much more successful in solving RC problems than in solving the recognition and faults identification problems</a:t>
            </a:r>
            <a:endParaRPr lang="ru-RU" sz="2000" dirty="0">
              <a:latin typeface="Times New Roman"/>
              <a:ea typeface="Times New Roman"/>
            </a:endParaRPr>
          </a:p>
          <a:p>
            <a:pPr marL="342865" lvl="8" indent="-342865">
              <a:spcBef>
                <a:spcPts val="422"/>
              </a:spcBef>
              <a:spcAft>
                <a:spcPts val="422"/>
              </a:spcAft>
              <a:buFont typeface="Wingdings" pitchFamily="2" charset="2"/>
              <a:buChar char="§"/>
            </a:pPr>
            <a:r>
              <a:rPr lang="en-US" sz="2000" dirty="0">
                <a:latin typeface="Times New Roman"/>
                <a:ea typeface="Times New Roman"/>
              </a:rPr>
              <a:t>There were no participants that failed in solving the RC problems, but, on the same time, successfully solved the recognition problems for the same functions. Some of the participants that managed to solve RC problems are failed in solving the recognition problems</a:t>
            </a:r>
          </a:p>
          <a:p>
            <a:pPr marL="342865" lvl="8" indent="-342865">
              <a:spcBef>
                <a:spcPts val="422"/>
              </a:spcBef>
              <a:spcAft>
                <a:spcPts val="422"/>
              </a:spcAft>
              <a:buFont typeface="Wingdings" pitchFamily="2" charset="2"/>
              <a:buChar char="§"/>
            </a:pPr>
            <a:r>
              <a:rPr lang="en-US" sz="2000" dirty="0">
                <a:latin typeface="Times New Roman"/>
                <a:ea typeface="Times New Roman"/>
              </a:rPr>
              <a:t>The </a:t>
            </a:r>
            <a:r>
              <a:rPr lang="en-US" sz="2000" dirty="0" smtClean="0">
                <a:latin typeface="Times New Roman"/>
                <a:ea typeface="Times New Roman"/>
              </a:rPr>
              <a:t>symmetry and monotony </a:t>
            </a:r>
            <a:r>
              <a:rPr lang="en-US" sz="2000" dirty="0">
                <a:latin typeface="Times New Roman"/>
                <a:ea typeface="Times New Roman"/>
              </a:rPr>
              <a:t>property was successfully recognized by the majority of the participants </a:t>
            </a:r>
          </a:p>
        </p:txBody>
      </p:sp>
      <p:sp>
        <p:nvSpPr>
          <p:cNvPr id="2" name="Rectangle 1"/>
          <p:cNvSpPr/>
          <p:nvPr/>
        </p:nvSpPr>
        <p:spPr>
          <a:xfrm>
            <a:off x="228600" y="5678352"/>
            <a:ext cx="8382000" cy="707886"/>
          </a:xfrm>
          <a:prstGeom prst="rect">
            <a:avLst/>
          </a:prstGeom>
        </p:spPr>
        <p:txBody>
          <a:bodyPr wrap="square">
            <a:spAutoFit/>
          </a:bodyPr>
          <a:lstStyle/>
          <a:p>
            <a:pPr marL="342865" lvl="8" indent="-342865">
              <a:spcBef>
                <a:spcPts val="422"/>
              </a:spcBef>
              <a:spcAft>
                <a:spcPts val="422"/>
              </a:spcAft>
              <a:buFont typeface="Wingdings" pitchFamily="2" charset="2"/>
              <a:buChar char="§"/>
            </a:pPr>
            <a:r>
              <a:rPr lang="en-US" sz="2000" dirty="0" smtClean="0">
                <a:latin typeface="Times New Roman"/>
                <a:ea typeface="Times New Roman"/>
              </a:rPr>
              <a:t>All </a:t>
            </a:r>
            <a:r>
              <a:rPr lang="en-US" sz="2000" dirty="0">
                <a:latin typeface="Times New Roman"/>
                <a:ea typeface="Times New Roman"/>
              </a:rPr>
              <a:t>the complexity measures that we relied on failed to predict the difficulty in solving reconstruction problems.</a:t>
            </a:r>
          </a:p>
        </p:txBody>
      </p:sp>
    </p:spTree>
    <p:extLst>
      <p:ext uri="{BB962C8B-B14F-4D97-AF65-F5344CB8AC3E}">
        <p14:creationId xmlns:p14="http://schemas.microsoft.com/office/powerpoint/2010/main" val="19404703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35</a:t>
            </a:fld>
            <a:endParaRPr lang="en-US">
              <a:solidFill>
                <a:prstClr val="black">
                  <a:tint val="75000"/>
                </a:prstClr>
              </a:solidFill>
            </a:endParaRPr>
          </a:p>
        </p:txBody>
      </p:sp>
      <p:sp>
        <p:nvSpPr>
          <p:cNvPr id="3" name="Rectangle 2"/>
          <p:cNvSpPr/>
          <p:nvPr/>
        </p:nvSpPr>
        <p:spPr>
          <a:xfrm>
            <a:off x="457200" y="685800"/>
            <a:ext cx="8305800" cy="1015663"/>
          </a:xfrm>
          <a:prstGeom prst="rect">
            <a:avLst/>
          </a:prstGeom>
        </p:spPr>
        <p:txBody>
          <a:bodyPr wrap="square">
            <a:spAutoFit/>
          </a:bodyPr>
          <a:lstStyle/>
          <a:p>
            <a:pPr marL="342900" indent="-342900">
              <a:buFont typeface="Arial" panose="020B0604020202020204" pitchFamily="34" charset="0"/>
              <a:buChar char="•"/>
            </a:pPr>
            <a:r>
              <a:rPr lang="en-US" sz="2000" dirty="0">
                <a:latin typeface="Times New Roman"/>
                <a:ea typeface="Times New Roman"/>
              </a:rPr>
              <a:t>Among the symmetric functions that were tested, the “</a:t>
            </a:r>
            <a:r>
              <a:rPr lang="en-US" sz="2000" dirty="0" err="1">
                <a:latin typeface="Times New Roman"/>
                <a:ea typeface="Times New Roman"/>
              </a:rPr>
              <a:t>xor</a:t>
            </a:r>
            <a:r>
              <a:rPr lang="en-US" sz="2000" dirty="0">
                <a:latin typeface="Times New Roman"/>
                <a:ea typeface="Times New Roman"/>
              </a:rPr>
              <a:t>” operator was more complex to solve in the two types of problems compared to other symmetric concepts that were examined</a:t>
            </a:r>
          </a:p>
        </p:txBody>
      </p:sp>
      <p:sp>
        <p:nvSpPr>
          <p:cNvPr id="4" name="Rectangle 3"/>
          <p:cNvSpPr/>
          <p:nvPr/>
        </p:nvSpPr>
        <p:spPr>
          <a:xfrm>
            <a:off x="457200" y="1981200"/>
            <a:ext cx="8001000" cy="400110"/>
          </a:xfrm>
          <a:prstGeom prst="rect">
            <a:avLst/>
          </a:prstGeom>
        </p:spPr>
        <p:txBody>
          <a:bodyPr wrap="square">
            <a:spAutoFit/>
          </a:bodyPr>
          <a:lstStyle/>
          <a:p>
            <a:pPr marL="342900" indent="-342900">
              <a:buFont typeface="Arial" panose="020B0604020202020204" pitchFamily="34" charset="0"/>
              <a:buChar char="•"/>
            </a:pPr>
            <a:r>
              <a:rPr lang="en-US" sz="2000" dirty="0">
                <a:latin typeface="Times New Roman"/>
                <a:ea typeface="Times New Roman"/>
              </a:rPr>
              <a:t>Monotonic and symmetrical concepts are the easiest solution.</a:t>
            </a:r>
          </a:p>
        </p:txBody>
      </p:sp>
      <p:sp>
        <p:nvSpPr>
          <p:cNvPr id="5" name="Rectangle 4"/>
          <p:cNvSpPr/>
          <p:nvPr/>
        </p:nvSpPr>
        <p:spPr>
          <a:xfrm>
            <a:off x="457200" y="2724961"/>
            <a:ext cx="8305800" cy="881780"/>
          </a:xfrm>
          <a:prstGeom prst="rect">
            <a:avLst/>
          </a:prstGeom>
        </p:spPr>
        <p:txBody>
          <a:bodyPr wrap="square">
            <a:spAutoFit/>
          </a:bodyPr>
          <a:lstStyle/>
          <a:p>
            <a:pPr marL="285750" indent="-285750" algn="just">
              <a:lnSpc>
                <a:spcPct val="95000"/>
              </a:lnSpc>
              <a:spcAft>
                <a:spcPts val="600"/>
              </a:spcAft>
              <a:buFont typeface="Arial" panose="020B0604020202020204" pitchFamily="34" charset="0"/>
              <a:buChar char="•"/>
              <a:tabLst>
                <a:tab pos="182880" algn="l"/>
              </a:tabLst>
            </a:pPr>
            <a:r>
              <a:rPr lang="en-US" spc="-5" dirty="0">
                <a:latin typeface="Times New Roman"/>
                <a:ea typeface="MS Mincho"/>
              </a:rPr>
              <a:t>The structural complexity (SC) measures better predictor compared to the minimal description (MD) and Mental Model (MM), except concepts with properties of symmetry, linearity and monotonicity.   </a:t>
            </a:r>
            <a:endParaRPr lang="en-US" spc="-5" dirty="0">
              <a:effectLst/>
              <a:latin typeface="Times New Roman"/>
              <a:ea typeface="MS Mincho"/>
            </a:endParaRPr>
          </a:p>
        </p:txBody>
      </p:sp>
    </p:spTree>
    <p:extLst>
      <p:ext uri="{BB962C8B-B14F-4D97-AF65-F5344CB8AC3E}">
        <p14:creationId xmlns:p14="http://schemas.microsoft.com/office/powerpoint/2010/main" val="732200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424" y="914400"/>
            <a:ext cx="8766412" cy="2882832"/>
          </a:xfrm>
          <a:prstGeom prst="rect">
            <a:avLst/>
          </a:prstGeom>
        </p:spPr>
        <p:txBody>
          <a:bodyPr wrap="square" lIns="91430" tIns="45716" rIns="91430" bIns="45716">
            <a:spAutoFit/>
          </a:bodyPr>
          <a:lstStyle/>
          <a:p>
            <a:pPr marL="457154" indent="-457154" fontAlgn="base">
              <a:spcBef>
                <a:spcPts val="422"/>
              </a:spcBef>
              <a:spcAft>
                <a:spcPts val="422"/>
              </a:spcAft>
              <a:buFont typeface="Wingdings" pitchFamily="2" charset="2"/>
              <a:buChar char="ü"/>
              <a:defRPr/>
            </a:pPr>
            <a:r>
              <a:rPr lang="en-US" sz="2400" dirty="0">
                <a:latin typeface="Times New Roman" pitchFamily="18" charset="0"/>
                <a:cs typeface="Times New Roman" pitchFamily="18" charset="0"/>
              </a:rPr>
              <a:t>To test the same group of participants for the faults identification and </a:t>
            </a:r>
            <a:r>
              <a:rPr lang="en-US" sz="2400" dirty="0">
                <a:latin typeface="Times New Roman"/>
                <a:ea typeface="Times New Roman"/>
                <a:cs typeface="Arial"/>
              </a:rPr>
              <a:t>reconstruction</a:t>
            </a:r>
            <a:r>
              <a:rPr lang="en-US" sz="2400" dirty="0">
                <a:latin typeface="Times New Roman" pitchFamily="18" charset="0"/>
                <a:cs typeface="Times New Roman" pitchFamily="18" charset="0"/>
              </a:rPr>
              <a:t> for sequential </a:t>
            </a:r>
            <a:r>
              <a:rPr lang="en-US" sz="2400" dirty="0" smtClean="0">
                <a:latin typeface="Times New Roman" pitchFamily="18" charset="0"/>
                <a:cs typeface="Times New Roman" pitchFamily="18" charset="0"/>
              </a:rPr>
              <a:t>logic circuits</a:t>
            </a:r>
            <a:endParaRPr lang="en-US" sz="2400" dirty="0">
              <a:latin typeface="Times New Roman" pitchFamily="18" charset="0"/>
              <a:cs typeface="Times New Roman" pitchFamily="18" charset="0"/>
            </a:endParaRPr>
          </a:p>
          <a:p>
            <a:pPr marL="457154" indent="-457154" fontAlgn="base">
              <a:spcBef>
                <a:spcPts val="422"/>
              </a:spcBef>
              <a:spcAft>
                <a:spcPts val="422"/>
              </a:spcAft>
              <a:buFont typeface="Wingdings" pitchFamily="2" charset="2"/>
              <a:buChar char="ü"/>
              <a:defRPr/>
            </a:pPr>
            <a:r>
              <a:rPr lang="en-US" sz="2400" dirty="0">
                <a:latin typeface="Times New Roman" pitchFamily="18" charset="0"/>
                <a:cs typeface="Times New Roman" pitchFamily="18" charset="0"/>
              </a:rPr>
              <a:t>To examine results not only on the base of “correct / incorrect” students’ answer but on the base on deeper analysis</a:t>
            </a:r>
          </a:p>
          <a:p>
            <a:pPr marL="457154" indent="-457154" fontAlgn="base">
              <a:spcBef>
                <a:spcPts val="422"/>
              </a:spcBef>
              <a:spcAft>
                <a:spcPts val="422"/>
              </a:spcAft>
              <a:buFont typeface="Wingdings" pitchFamily="2" charset="2"/>
              <a:buChar char="ü"/>
              <a:defRPr/>
            </a:pPr>
            <a:r>
              <a:rPr lang="en-US" sz="2400" dirty="0">
                <a:latin typeface="Times New Roman" pitchFamily="18" charset="0"/>
                <a:cs typeface="Times New Roman" pitchFamily="18" charset="0"/>
              </a:rPr>
              <a:t>To study how such properties of Boolean functions as linearity and monotony affect the cognitive complexity of Boolean concepts</a:t>
            </a:r>
            <a:endParaRPr lang="he-IL" sz="2400" dirty="0">
              <a:latin typeface="Times New Roman" pitchFamily="18" charset="0"/>
              <a:cs typeface="Times New Roman" pitchFamily="18" charset="0"/>
            </a:endParaRPr>
          </a:p>
        </p:txBody>
      </p:sp>
      <p:sp>
        <p:nvSpPr>
          <p:cNvPr id="4" name="Rectangle 3"/>
          <p:cNvSpPr/>
          <p:nvPr/>
        </p:nvSpPr>
        <p:spPr>
          <a:xfrm>
            <a:off x="2603999" y="0"/>
            <a:ext cx="3532357" cy="646323"/>
          </a:xfrm>
          <a:prstGeom prst="rect">
            <a:avLst/>
          </a:prstGeom>
        </p:spPr>
        <p:txBody>
          <a:bodyPr wrap="none" lIns="91430" tIns="45716" rIns="91430" bIns="45716">
            <a:spAutoFit/>
          </a:bodyPr>
          <a:lstStyle/>
          <a:p>
            <a:pPr marL="342865" indent="-342865" fontAlgn="base">
              <a:spcBef>
                <a:spcPct val="0"/>
              </a:spcBef>
              <a:spcAft>
                <a:spcPct val="0"/>
              </a:spcAft>
              <a:defRPr/>
            </a:pPr>
            <a:r>
              <a:rPr lang="en-US" sz="3600" b="1" dirty="0">
                <a:latin typeface="Times New Roman" panose="02020603050405020304" pitchFamily="18" charset="0"/>
                <a:cs typeface="Times New Roman" panose="02020603050405020304" pitchFamily="18" charset="0"/>
              </a:rPr>
              <a:t>Further research</a:t>
            </a:r>
          </a:p>
        </p:txBody>
      </p:sp>
      <p:sp>
        <p:nvSpPr>
          <p:cNvPr id="6" name="Slide Number Placeholder 5"/>
          <p:cNvSpPr>
            <a:spLocks noGrp="1"/>
          </p:cNvSpPr>
          <p:nvPr>
            <p:ph type="sldNum" sz="quarter" idx="12"/>
          </p:nvPr>
        </p:nvSpPr>
        <p:spPr>
          <a:xfrm>
            <a:off x="6997007" y="6512125"/>
            <a:ext cx="2133600" cy="365125"/>
          </a:xfrm>
        </p:spPr>
        <p:txBody>
          <a:bodyPr/>
          <a:lstStyle/>
          <a:p>
            <a:pPr>
              <a:defRPr/>
            </a:pPr>
            <a:fld id="{A8BE7BCE-5BFB-4BAB-BBAE-984662E5B4CA}" type="slidenum">
              <a:rPr lang="en-US" smtClean="0">
                <a:solidFill>
                  <a:prstClr val="black">
                    <a:tint val="75000"/>
                  </a:prstClr>
                </a:solidFill>
              </a:rPr>
              <a:pPr>
                <a:defRPr/>
              </a:pPr>
              <a:t>36</a:t>
            </a:fld>
            <a:endParaRPr lang="en-US">
              <a:solidFill>
                <a:prstClr val="black">
                  <a:tint val="75000"/>
                </a:prstClr>
              </a:solidFill>
            </a:endParaRPr>
          </a:p>
        </p:txBody>
      </p:sp>
    </p:spTree>
    <p:extLst>
      <p:ext uri="{BB962C8B-B14F-4D97-AF65-F5344CB8AC3E}">
        <p14:creationId xmlns:p14="http://schemas.microsoft.com/office/powerpoint/2010/main" val="3325852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416675"/>
            <a:ext cx="2133600" cy="365125"/>
          </a:xfrm>
        </p:spPr>
        <p:txBody>
          <a:bodyPr/>
          <a:lstStyle/>
          <a:p>
            <a:pPr>
              <a:defRPr/>
            </a:pPr>
            <a:fld id="{A8BE7BCE-5BFB-4BAB-BBAE-984662E5B4CA}" type="slidenum">
              <a:rPr lang="en-US" smtClean="0">
                <a:solidFill>
                  <a:prstClr val="black">
                    <a:tint val="75000"/>
                  </a:prstClr>
                </a:solidFill>
              </a:rPr>
              <a:pPr>
                <a:defRPr/>
              </a:pPr>
              <a:t>4</a:t>
            </a:fld>
            <a:endParaRPr lang="en-US">
              <a:solidFill>
                <a:prstClr val="black">
                  <a:tint val="75000"/>
                </a:prstClr>
              </a:solidFill>
            </a:endParaRPr>
          </a:p>
        </p:txBody>
      </p:sp>
      <p:sp>
        <p:nvSpPr>
          <p:cNvPr id="3" name="TextBox 2"/>
          <p:cNvSpPr txBox="1"/>
          <p:nvPr/>
        </p:nvSpPr>
        <p:spPr>
          <a:xfrm>
            <a:off x="152400" y="1646634"/>
            <a:ext cx="7699544" cy="3077766"/>
          </a:xfrm>
          <a:prstGeom prst="rect">
            <a:avLst/>
          </a:prstGeom>
          <a:noFill/>
        </p:spPr>
        <p:txBody>
          <a:bodyPr wrap="none" rtlCol="0">
            <a:spAutoFit/>
          </a:bodyPr>
          <a:lstStyle/>
          <a:p>
            <a:pPr marL="889000" lvl="1" indent="-444500" defTabSz="912812">
              <a:spcBef>
                <a:spcPts val="600"/>
              </a:spcBef>
              <a:spcAft>
                <a:spcPts val="600"/>
              </a:spcAft>
              <a:buSzPct val="125000"/>
              <a:buFontTx/>
              <a:buChar char="•"/>
              <a:defRPr sz="1800"/>
            </a:pPr>
            <a:r>
              <a:rPr lang="en-US" sz="2400" kern="0" dirty="0" smtClean="0">
                <a:solidFill>
                  <a:sysClr val="windowText" lastClr="000000"/>
                </a:solidFill>
                <a:latin typeface="Times New Roman" panose="02020603050405020304" pitchFamily="18" charset="0"/>
                <a:cs typeface="Times New Roman" panose="02020603050405020304" pitchFamily="18" charset="0"/>
                <a:sym typeface="Hoefler Text"/>
              </a:rPr>
              <a:t>Boolean </a:t>
            </a:r>
            <a:r>
              <a:rPr lang="en-US" sz="2400" kern="0" dirty="0">
                <a:solidFill>
                  <a:sysClr val="windowText" lastClr="000000"/>
                </a:solidFill>
                <a:latin typeface="Times New Roman" panose="02020603050405020304" pitchFamily="18" charset="0"/>
                <a:cs typeface="Times New Roman" panose="02020603050405020304" pitchFamily="18" charset="0"/>
                <a:sym typeface="Hoefler Text"/>
              </a:rPr>
              <a:t>Concepts Learning. </a:t>
            </a:r>
            <a:r>
              <a:rPr lang="en-US" sz="2400" kern="0" dirty="0" smtClean="0">
                <a:solidFill>
                  <a:sysClr val="windowText" lastClr="000000"/>
                </a:solidFill>
                <a:latin typeface="Times New Roman" panose="02020603050405020304" pitchFamily="18" charset="0"/>
                <a:cs typeface="Times New Roman" panose="02020603050405020304" pitchFamily="18" charset="0"/>
                <a:sym typeface="Hoefler Text"/>
              </a:rPr>
              <a:t>History:</a:t>
            </a:r>
            <a:endParaRPr lang="en-US" sz="2400" kern="0" dirty="0">
              <a:solidFill>
                <a:sysClr val="windowText" lastClr="000000"/>
              </a:solidFill>
              <a:latin typeface="Times New Roman" panose="02020603050405020304" pitchFamily="18" charset="0"/>
              <a:cs typeface="Times New Roman" panose="02020603050405020304" pitchFamily="18" charset="0"/>
              <a:sym typeface="Hoefler Text"/>
            </a:endParaRPr>
          </a:p>
          <a:p>
            <a:pPr lvl="2" defTabSz="912812">
              <a:spcBef>
                <a:spcPts val="600"/>
              </a:spcBef>
              <a:spcAft>
                <a:spcPts val="600"/>
              </a:spcAft>
              <a:buSzPct val="125000"/>
              <a:buFont typeface="Wingdings" panose="05000000000000000000" pitchFamily="2" charset="2"/>
              <a:buChar char="ü"/>
              <a:defRPr sz="1800"/>
            </a:pPr>
            <a:r>
              <a:rPr lang="en-US" sz="2400" kern="0" dirty="0">
                <a:solidFill>
                  <a:sysClr val="windowText" lastClr="000000"/>
                </a:solidFill>
                <a:latin typeface="Times New Roman" panose="02020603050405020304" pitchFamily="18" charset="0"/>
                <a:cs typeface="Times New Roman" panose="02020603050405020304" pitchFamily="18" charset="0"/>
                <a:sym typeface="Hoefler Text"/>
              </a:rPr>
              <a:t>NPN classes of the equal complexity</a:t>
            </a:r>
          </a:p>
          <a:p>
            <a:pPr marL="889000" lvl="2" defTabSz="912812">
              <a:spcBef>
                <a:spcPts val="600"/>
              </a:spcBef>
              <a:spcAft>
                <a:spcPts val="600"/>
              </a:spcAft>
              <a:buSzPct val="125000"/>
              <a:defRPr sz="1800"/>
            </a:pPr>
            <a:r>
              <a:rPr lang="en-US" sz="2400" kern="0" dirty="0">
                <a:solidFill>
                  <a:sysClr val="windowText" lastClr="000000"/>
                </a:solidFill>
                <a:latin typeface="Times New Roman" panose="02020603050405020304" pitchFamily="18" charset="0"/>
                <a:cs typeface="Times New Roman" panose="02020603050405020304" pitchFamily="18" charset="0"/>
                <a:sym typeface="Hoefler Text"/>
              </a:rPr>
              <a:t>      (Shepard, </a:t>
            </a:r>
            <a:r>
              <a:rPr lang="en-US" sz="2400" kern="0" dirty="0" err="1">
                <a:solidFill>
                  <a:sysClr val="windowText" lastClr="000000"/>
                </a:solidFill>
                <a:latin typeface="Times New Roman" panose="02020603050405020304" pitchFamily="18" charset="0"/>
                <a:cs typeface="Times New Roman" panose="02020603050405020304" pitchFamily="18" charset="0"/>
                <a:sym typeface="Hoefler Text"/>
              </a:rPr>
              <a:t>Hovland</a:t>
            </a:r>
            <a:r>
              <a:rPr lang="en-US" sz="2400" kern="0" dirty="0">
                <a:solidFill>
                  <a:sysClr val="windowText" lastClr="000000"/>
                </a:solidFill>
                <a:latin typeface="Times New Roman" panose="02020603050405020304" pitchFamily="18" charset="0"/>
                <a:cs typeface="Times New Roman" panose="02020603050405020304" pitchFamily="18" charset="0"/>
                <a:sym typeface="Hoefler Text"/>
              </a:rPr>
              <a:t> and Jenkins, 1961)</a:t>
            </a:r>
          </a:p>
          <a:p>
            <a:pPr lvl="2" defTabSz="912812">
              <a:spcBef>
                <a:spcPts val="600"/>
              </a:spcBef>
              <a:spcAft>
                <a:spcPts val="600"/>
              </a:spcAft>
              <a:buSzPct val="125000"/>
              <a:buFont typeface="Wingdings" panose="05000000000000000000" pitchFamily="2" charset="2"/>
              <a:buChar char="ü"/>
              <a:defRPr sz="1800"/>
            </a:pPr>
            <a:r>
              <a:rPr lang="en-US" sz="2400" kern="0" dirty="0">
                <a:solidFill>
                  <a:sysClr val="windowText" lastClr="000000"/>
                </a:solidFill>
                <a:latin typeface="Times New Roman" panose="02020603050405020304" pitchFamily="18" charset="0"/>
                <a:cs typeface="Times New Roman" panose="02020603050405020304" pitchFamily="18" charset="0"/>
                <a:sym typeface="Hoefler Text"/>
              </a:rPr>
              <a:t>AND-OR non-symmetry (</a:t>
            </a:r>
            <a:r>
              <a:rPr lang="en-US" sz="2400" kern="0" dirty="0" err="1">
                <a:solidFill>
                  <a:sysClr val="windowText" lastClr="000000"/>
                </a:solidFill>
                <a:latin typeface="Times New Roman" panose="02020603050405020304" pitchFamily="18" charset="0"/>
                <a:cs typeface="Times New Roman" panose="02020603050405020304" pitchFamily="18" charset="0"/>
                <a:sym typeface="Hoefler Text"/>
              </a:rPr>
              <a:t>Nosovsky</a:t>
            </a:r>
            <a:r>
              <a:rPr lang="en-US" sz="2400" kern="0" dirty="0">
                <a:solidFill>
                  <a:sysClr val="windowText" lastClr="000000"/>
                </a:solidFill>
                <a:latin typeface="Times New Roman" panose="02020603050405020304" pitchFamily="18" charset="0"/>
                <a:cs typeface="Times New Roman" panose="02020603050405020304" pitchFamily="18" charset="0"/>
                <a:sym typeface="Hoefler Text"/>
              </a:rPr>
              <a:t>, 1962) </a:t>
            </a:r>
          </a:p>
          <a:p>
            <a:pPr lvl="2" defTabSz="912812">
              <a:spcBef>
                <a:spcPts val="600"/>
              </a:spcBef>
              <a:spcAft>
                <a:spcPts val="600"/>
              </a:spcAft>
              <a:buSzPct val="125000"/>
              <a:buFont typeface="Wingdings" panose="05000000000000000000" pitchFamily="2" charset="2"/>
              <a:buChar char="ü"/>
              <a:defRPr sz="1800"/>
            </a:pPr>
            <a:r>
              <a:rPr lang="en-US" sz="2400" kern="0" dirty="0">
                <a:solidFill>
                  <a:sysClr val="windowText" lastClr="000000"/>
                </a:solidFill>
                <a:latin typeface="Times New Roman" panose="02020603050405020304" pitchFamily="18" charset="0"/>
                <a:cs typeface="Times New Roman" panose="02020603050405020304" pitchFamily="18" charset="0"/>
                <a:sym typeface="Hoefler Text"/>
              </a:rPr>
              <a:t>Complexity - the number of literals in the minimal </a:t>
            </a:r>
          </a:p>
          <a:p>
            <a:pPr marL="889000" lvl="2" defTabSz="912812">
              <a:spcBef>
                <a:spcPts val="600"/>
              </a:spcBef>
              <a:spcAft>
                <a:spcPts val="600"/>
              </a:spcAft>
              <a:buSzPct val="125000"/>
              <a:defRPr sz="1800"/>
            </a:pPr>
            <a:r>
              <a:rPr lang="en-US" sz="2400" kern="0" dirty="0">
                <a:solidFill>
                  <a:sysClr val="windowText" lastClr="000000"/>
                </a:solidFill>
                <a:latin typeface="Times New Roman" panose="02020603050405020304" pitchFamily="18" charset="0"/>
                <a:cs typeface="Times New Roman" panose="02020603050405020304" pitchFamily="18" charset="0"/>
                <a:sym typeface="Hoefler Text"/>
              </a:rPr>
              <a:t>      Boolean expression (Feldman, 2000) </a:t>
            </a:r>
            <a:endParaRPr lang="en-US" sz="2400" kern="0" dirty="0" smtClean="0">
              <a:solidFill>
                <a:sysClr val="windowText" lastClr="000000"/>
              </a:solidFill>
              <a:latin typeface="Times New Roman" panose="02020603050405020304" pitchFamily="18" charset="0"/>
              <a:cs typeface="Times New Roman" panose="02020603050405020304" pitchFamily="18" charset="0"/>
              <a:sym typeface="Hoefler Text"/>
            </a:endParaRPr>
          </a:p>
        </p:txBody>
      </p:sp>
      <p:sp>
        <p:nvSpPr>
          <p:cNvPr id="4" name="Rectangle 3"/>
          <p:cNvSpPr/>
          <p:nvPr/>
        </p:nvSpPr>
        <p:spPr>
          <a:xfrm>
            <a:off x="152400" y="1184969"/>
            <a:ext cx="5791200" cy="461665"/>
          </a:xfrm>
          <a:prstGeom prst="rect">
            <a:avLst/>
          </a:prstGeom>
        </p:spPr>
        <p:txBody>
          <a:bodyPr wrap="square">
            <a:spAutoFit/>
          </a:bodyPr>
          <a:lstStyle/>
          <a:p>
            <a:pPr marL="889000" lvl="1" indent="-444500" defTabSz="912812">
              <a:spcBef>
                <a:spcPts val="600"/>
              </a:spcBef>
              <a:spcAft>
                <a:spcPts val="600"/>
              </a:spcAft>
              <a:buSzPct val="125000"/>
              <a:buFontTx/>
              <a:buChar char="•"/>
              <a:defRPr sz="1800"/>
            </a:pPr>
            <a:r>
              <a:rPr lang="en-US" sz="2400" kern="0" dirty="0">
                <a:solidFill>
                  <a:sysClr val="windowText" lastClr="000000"/>
                </a:solidFill>
                <a:latin typeface="Times New Roman" panose="02020603050405020304" pitchFamily="18" charset="0"/>
                <a:cs typeface="Times New Roman" panose="02020603050405020304" pitchFamily="18" charset="0"/>
                <a:sym typeface="Hoefler Text"/>
              </a:rPr>
              <a:t>Understanding Concepts by Humans</a:t>
            </a:r>
          </a:p>
        </p:txBody>
      </p:sp>
      <p:sp>
        <p:nvSpPr>
          <p:cNvPr id="5" name="Title 1"/>
          <p:cNvSpPr txBox="1">
            <a:spLocks/>
          </p:cNvSpPr>
          <p:nvPr/>
        </p:nvSpPr>
        <p:spPr>
          <a:xfrm>
            <a:off x="876300" y="0"/>
            <a:ext cx="7162800" cy="762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a:lstStyle>
          <a:p>
            <a:r>
              <a:rPr lang="en-US" sz="3600" b="1" kern="0" dirty="0" smtClean="0">
                <a:solidFill>
                  <a:sysClr val="windowText" lastClr="000000"/>
                </a:solidFill>
                <a:latin typeface="Times New Roman" panose="02020603050405020304" pitchFamily="18" charset="0"/>
                <a:cs typeface="Times New Roman" panose="02020603050405020304" pitchFamily="18" charset="0"/>
                <a:sym typeface="Hoefler Text"/>
              </a:rPr>
              <a:t>Human Concepts Learning</a:t>
            </a:r>
            <a:endParaRPr lang="en-US" sz="3600" b="1" kern="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214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5</a:t>
            </a:fld>
            <a:endParaRPr lang="en-US">
              <a:solidFill>
                <a:prstClr val="black">
                  <a:tint val="75000"/>
                </a:prstClr>
              </a:solidFill>
            </a:endParaRPr>
          </a:p>
        </p:txBody>
      </p:sp>
      <p:sp>
        <p:nvSpPr>
          <p:cNvPr id="3" name="Rectangle 2"/>
          <p:cNvSpPr/>
          <p:nvPr/>
        </p:nvSpPr>
        <p:spPr>
          <a:xfrm>
            <a:off x="228600" y="76200"/>
            <a:ext cx="8458200" cy="646331"/>
          </a:xfrm>
          <a:prstGeom prst="rect">
            <a:avLst/>
          </a:prstGeom>
        </p:spPr>
        <p:txBody>
          <a:bodyPr wrap="square">
            <a:spAutoFit/>
          </a:bodyPr>
          <a:lstStyle/>
          <a:p>
            <a:pPr algn="ctr" fontAlgn="base">
              <a:spcBef>
                <a:spcPct val="0"/>
              </a:spcBef>
              <a:spcAft>
                <a:spcPct val="0"/>
              </a:spcAft>
            </a:pPr>
            <a:r>
              <a:rPr lang="en-US" sz="3600" b="1" dirty="0" smtClean="0">
                <a:solidFill>
                  <a:prstClr val="black"/>
                </a:solidFill>
                <a:latin typeface="Times New Roman" pitchFamily="18" charset="0"/>
                <a:cs typeface="Times New Roman" pitchFamily="18" charset="0"/>
              </a:rPr>
              <a:t>Boolean concepts</a:t>
            </a:r>
            <a:endParaRPr lang="en-US" sz="3600" b="1" dirty="0">
              <a:solidFill>
                <a:prstClr val="black"/>
              </a:solidFill>
              <a:latin typeface="Times New Roman" pitchFamily="18" charset="0"/>
              <a:cs typeface="Times New Roman" pitchFamily="18" charset="0"/>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843" y="914400"/>
            <a:ext cx="6623713" cy="380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1145843" y="4953000"/>
            <a:ext cx="426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kern="0" dirty="0" smtClean="0">
                <a:solidFill>
                  <a:sysClr val="windowText" lastClr="000000"/>
                </a:solidFill>
                <a:latin typeface="Times New Roman" pitchFamily="18" charset="0"/>
                <a:cs typeface="Times New Roman" pitchFamily="18" charset="0"/>
              </a:rPr>
              <a:t>x-children </a:t>
            </a:r>
            <a:r>
              <a:rPr lang="en-US" sz="2400" kern="0" dirty="0">
                <a:solidFill>
                  <a:sysClr val="windowText" lastClr="000000"/>
                </a:solidFill>
                <a:latin typeface="Times New Roman" pitchFamily="18" charset="0"/>
                <a:cs typeface="Times New Roman" pitchFamily="18" charset="0"/>
              </a:rPr>
              <a:t>“0”, parents “1”  </a:t>
            </a:r>
          </a:p>
          <a:p>
            <a:pPr>
              <a:defRPr/>
            </a:pPr>
            <a:r>
              <a:rPr lang="en-US" sz="2400" kern="0" dirty="0">
                <a:solidFill>
                  <a:sysClr val="windowText" lastClr="000000"/>
                </a:solidFill>
                <a:latin typeface="Times New Roman" pitchFamily="18" charset="0"/>
                <a:cs typeface="Times New Roman" pitchFamily="18" charset="0"/>
              </a:rPr>
              <a:t>y-male “0”, female “1”</a:t>
            </a:r>
          </a:p>
          <a:p>
            <a:pPr>
              <a:defRPr/>
            </a:pPr>
            <a:r>
              <a:rPr lang="en-US" sz="2400" kern="0" dirty="0">
                <a:solidFill>
                  <a:sysClr val="windowText" lastClr="000000"/>
                </a:solidFill>
                <a:latin typeface="Times New Roman" pitchFamily="18" charset="0"/>
                <a:cs typeface="Times New Roman" pitchFamily="18" charset="0"/>
              </a:rPr>
              <a:t>z-family “0”,  kin “1” </a:t>
            </a:r>
          </a:p>
        </p:txBody>
      </p:sp>
    </p:spTree>
    <p:extLst>
      <p:ext uri="{BB962C8B-B14F-4D97-AF65-F5344CB8AC3E}">
        <p14:creationId xmlns:p14="http://schemas.microsoft.com/office/powerpoint/2010/main" val="964340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6</a:t>
            </a:fld>
            <a:endParaRPr lang="en-US">
              <a:solidFill>
                <a:prstClr val="black">
                  <a:tint val="75000"/>
                </a:prstClr>
              </a:solidFill>
            </a:endParaRPr>
          </a:p>
        </p:txBody>
      </p:sp>
      <p:grpSp>
        <p:nvGrpSpPr>
          <p:cNvPr id="3" name="Group 2"/>
          <p:cNvGrpSpPr>
            <a:grpSpLocks/>
          </p:cNvGrpSpPr>
          <p:nvPr/>
        </p:nvGrpSpPr>
        <p:grpSpPr bwMode="auto">
          <a:xfrm>
            <a:off x="1371600" y="838200"/>
            <a:ext cx="5638800" cy="4999274"/>
            <a:chOff x="674937" y="2780928"/>
            <a:chExt cx="2960959" cy="2808312"/>
          </a:xfrm>
        </p:grpSpPr>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37" y="2780929"/>
              <a:ext cx="656703" cy="64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52" y="3501008"/>
              <a:ext cx="656703" cy="64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37" y="4221088"/>
              <a:ext cx="648071"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9" y="4941168"/>
              <a:ext cx="648071"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4680" y="2780928"/>
              <a:ext cx="648071" cy="64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4680" y="3508112"/>
              <a:ext cx="648071" cy="64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0214" y="4221088"/>
              <a:ext cx="72454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4680" y="4941168"/>
              <a:ext cx="720079"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
            <p:cNvSpPr txBox="1">
              <a:spLocks noChangeArrowheads="1"/>
            </p:cNvSpPr>
            <p:nvPr/>
          </p:nvSpPr>
          <p:spPr bwMode="auto">
            <a:xfrm>
              <a:off x="1475656" y="2874130"/>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en-US" kern="0" smtClean="0">
                  <a:solidFill>
                    <a:sysClr val="windowText" lastClr="000000"/>
                  </a:solidFill>
                </a:rPr>
                <a:t>000</a:t>
              </a:r>
            </a:p>
          </p:txBody>
        </p:sp>
        <p:sp>
          <p:nvSpPr>
            <p:cNvPr id="13" name="TextBox 25"/>
            <p:cNvSpPr txBox="1">
              <a:spLocks noChangeArrowheads="1"/>
            </p:cNvSpPr>
            <p:nvPr/>
          </p:nvSpPr>
          <p:spPr bwMode="auto">
            <a:xfrm>
              <a:off x="1457290" y="3602038"/>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en-US" kern="0" smtClean="0">
                  <a:solidFill>
                    <a:sysClr val="windowText" lastClr="000000"/>
                  </a:solidFill>
                </a:rPr>
                <a:t>001</a:t>
              </a:r>
            </a:p>
          </p:txBody>
        </p:sp>
        <p:sp>
          <p:nvSpPr>
            <p:cNvPr id="14" name="TextBox 26"/>
            <p:cNvSpPr txBox="1">
              <a:spLocks noChangeArrowheads="1"/>
            </p:cNvSpPr>
            <p:nvPr/>
          </p:nvSpPr>
          <p:spPr bwMode="auto">
            <a:xfrm>
              <a:off x="1457290" y="4297286"/>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en-US" kern="0" smtClean="0">
                  <a:solidFill>
                    <a:sysClr val="windowText" lastClr="000000"/>
                  </a:solidFill>
                </a:rPr>
                <a:t>010</a:t>
              </a:r>
            </a:p>
          </p:txBody>
        </p:sp>
        <p:sp>
          <p:nvSpPr>
            <p:cNvPr id="15" name="TextBox 27"/>
            <p:cNvSpPr txBox="1">
              <a:spLocks noChangeArrowheads="1"/>
            </p:cNvSpPr>
            <p:nvPr/>
          </p:nvSpPr>
          <p:spPr bwMode="auto">
            <a:xfrm>
              <a:off x="1457290" y="5034371"/>
              <a:ext cx="634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en-US" kern="0" smtClean="0">
                  <a:solidFill>
                    <a:sysClr val="windowText" lastClr="000000"/>
                  </a:solidFill>
                </a:rPr>
                <a:t>011</a:t>
              </a:r>
            </a:p>
          </p:txBody>
        </p:sp>
        <p:sp>
          <p:nvSpPr>
            <p:cNvPr id="16" name="TextBox 28"/>
            <p:cNvSpPr txBox="1">
              <a:spLocks noChangeArrowheads="1"/>
            </p:cNvSpPr>
            <p:nvPr/>
          </p:nvSpPr>
          <p:spPr bwMode="auto">
            <a:xfrm>
              <a:off x="2954758" y="2869665"/>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en-US" kern="0" smtClean="0">
                  <a:solidFill>
                    <a:sysClr val="windowText" lastClr="000000"/>
                  </a:solidFill>
                </a:rPr>
                <a:t>100</a:t>
              </a:r>
            </a:p>
          </p:txBody>
        </p:sp>
        <p:sp>
          <p:nvSpPr>
            <p:cNvPr id="17" name="TextBox 29"/>
            <p:cNvSpPr txBox="1">
              <a:spLocks noChangeArrowheads="1"/>
            </p:cNvSpPr>
            <p:nvPr/>
          </p:nvSpPr>
          <p:spPr bwMode="auto">
            <a:xfrm>
              <a:off x="2954759" y="3597763"/>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en-US" kern="0" smtClean="0">
                  <a:solidFill>
                    <a:sysClr val="windowText" lastClr="000000"/>
                  </a:solidFill>
                </a:rPr>
                <a:t>101</a:t>
              </a:r>
            </a:p>
          </p:txBody>
        </p:sp>
        <p:sp>
          <p:nvSpPr>
            <p:cNvPr id="18" name="TextBox 30"/>
            <p:cNvSpPr txBox="1">
              <a:spLocks noChangeArrowheads="1"/>
            </p:cNvSpPr>
            <p:nvPr/>
          </p:nvSpPr>
          <p:spPr bwMode="auto">
            <a:xfrm>
              <a:off x="3000979" y="4314291"/>
              <a:ext cx="634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en-US" kern="0" smtClean="0">
                  <a:solidFill>
                    <a:sysClr val="windowText" lastClr="000000"/>
                  </a:solidFill>
                </a:rPr>
                <a:t>110</a:t>
              </a:r>
            </a:p>
          </p:txBody>
        </p:sp>
        <p:sp>
          <p:nvSpPr>
            <p:cNvPr id="19" name="TextBox 31"/>
            <p:cNvSpPr txBox="1">
              <a:spLocks noChangeArrowheads="1"/>
            </p:cNvSpPr>
            <p:nvPr/>
          </p:nvSpPr>
          <p:spPr bwMode="auto">
            <a:xfrm>
              <a:off x="3000980" y="5034371"/>
              <a:ext cx="623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en-US" kern="0" smtClean="0">
                  <a:solidFill>
                    <a:sysClr val="windowText" lastClr="000000"/>
                  </a:solidFill>
                </a:rPr>
                <a:t>111</a:t>
              </a:r>
            </a:p>
          </p:txBody>
        </p:sp>
      </p:grpSp>
      <p:sp>
        <p:nvSpPr>
          <p:cNvPr id="20" name="Rectangle 19"/>
          <p:cNvSpPr/>
          <p:nvPr/>
        </p:nvSpPr>
        <p:spPr>
          <a:xfrm>
            <a:off x="228600" y="0"/>
            <a:ext cx="8458200" cy="646331"/>
          </a:xfrm>
          <a:prstGeom prst="rect">
            <a:avLst/>
          </a:prstGeom>
        </p:spPr>
        <p:txBody>
          <a:bodyPr wrap="square">
            <a:spAutoFit/>
          </a:bodyPr>
          <a:lstStyle/>
          <a:p>
            <a:pPr algn="ctr" fontAlgn="base">
              <a:spcBef>
                <a:spcPct val="0"/>
              </a:spcBef>
              <a:spcAft>
                <a:spcPct val="0"/>
              </a:spcAft>
            </a:pPr>
            <a:r>
              <a:rPr lang="en-US" sz="3600" b="1" dirty="0" smtClean="0">
                <a:solidFill>
                  <a:prstClr val="black"/>
                </a:solidFill>
                <a:latin typeface="Times New Roman" pitchFamily="18" charset="0"/>
                <a:cs typeface="Times New Roman" pitchFamily="18" charset="0"/>
              </a:rPr>
              <a:t>Boolean concepts</a:t>
            </a:r>
            <a:endParaRPr lang="en-US" sz="36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442722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7</a:t>
            </a:fld>
            <a:endParaRPr lang="en-US">
              <a:solidFill>
                <a:prstClr val="black">
                  <a:tint val="75000"/>
                </a:prst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43000"/>
            <a:ext cx="60960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12804" y="-39469"/>
            <a:ext cx="2813591" cy="646331"/>
          </a:xfrm>
          <a:prstGeom prst="rect">
            <a:avLst/>
          </a:prstGeom>
          <a:noFill/>
        </p:spPr>
        <p:txBody>
          <a:bodyPr wrap="none" rtlCol="0">
            <a:spAutoFit/>
          </a:bodyPr>
          <a:lstStyle/>
          <a:p>
            <a:r>
              <a:rPr lang="en-US" sz="3600" b="1" kern="0" dirty="0">
                <a:solidFill>
                  <a:sysClr val="windowText" lastClr="000000"/>
                </a:solidFill>
                <a:latin typeface="Times New Roman" panose="02020603050405020304" pitchFamily="18" charset="0"/>
                <a:cs typeface="Times New Roman" panose="02020603050405020304" pitchFamily="18" charset="0"/>
                <a:sym typeface="Helvetica Light"/>
              </a:rPr>
              <a:t>Boolean cube</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70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8</a:t>
            </a:fld>
            <a:endParaRPr lang="en-US">
              <a:solidFill>
                <a:prstClr val="black">
                  <a:tint val="75000"/>
                </a:prst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719284494"/>
              </p:ext>
            </p:extLst>
          </p:nvPr>
        </p:nvGraphicFramePr>
        <p:xfrm>
          <a:off x="247650" y="1443359"/>
          <a:ext cx="3810000" cy="2594730"/>
        </p:xfrm>
        <a:graphic>
          <a:graphicData uri="http://schemas.openxmlformats.org/presentationml/2006/ole">
            <mc:AlternateContent xmlns:mc="http://schemas.openxmlformats.org/markup-compatibility/2006">
              <mc:Choice xmlns:v="urn:schemas-microsoft-com:vml" Requires="v">
                <p:oleObj spid="_x0000_s21525" name="Visio" r:id="rId3" imgW="5303466" imgH="3683448" progId="Visio.Drawing.11">
                  <p:embed/>
                </p:oleObj>
              </mc:Choice>
              <mc:Fallback>
                <p:oleObj name="Visio" r:id="rId3" imgW="5303466" imgH="36834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1443359"/>
                        <a:ext cx="3810000" cy="2594730"/>
                      </a:xfrm>
                      <a:prstGeom prst="rect">
                        <a:avLst/>
                      </a:prstGeom>
                      <a:noFill/>
                      <a:ln>
                        <a:noFill/>
                      </a:ln>
                    </p:spPr>
                  </p:pic>
                </p:oleObj>
              </mc:Fallback>
            </mc:AlternateContent>
          </a:graphicData>
        </a:graphic>
      </p:graphicFrame>
      <p:grpSp>
        <p:nvGrpSpPr>
          <p:cNvPr id="10" name="Group 9"/>
          <p:cNvGrpSpPr/>
          <p:nvPr/>
        </p:nvGrpSpPr>
        <p:grpSpPr>
          <a:xfrm>
            <a:off x="4472778" y="1492670"/>
            <a:ext cx="4600575" cy="2572080"/>
            <a:chOff x="3964390" y="727373"/>
            <a:chExt cx="4600575" cy="2572080"/>
          </a:xfrm>
        </p:grpSpPr>
        <p:sp>
          <p:nvSpPr>
            <p:cNvPr id="6" name="Rectangle 3"/>
            <p:cNvSpPr>
              <a:spLocks noChangeArrowheads="1"/>
            </p:cNvSpPr>
            <p:nvPr/>
          </p:nvSpPr>
          <p:spPr bwMode="auto">
            <a:xfrm>
              <a:off x="3964390" y="727848"/>
              <a:ext cx="46005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kern="0" dirty="0" smtClean="0">
                  <a:solidFill>
                    <a:sysClr val="windowText" lastClr="000000"/>
                  </a:solidFill>
                  <a:latin typeface="Times New Roman" pitchFamily="18" charset="0"/>
                  <a:cs typeface="Times New Roman" pitchFamily="18" charset="0"/>
                </a:rPr>
                <a:t>x-shape</a:t>
              </a:r>
            </a:p>
            <a:p>
              <a:pPr>
                <a:defRPr/>
              </a:pPr>
              <a:r>
                <a:rPr lang="en-US" sz="3200" kern="0" dirty="0" smtClean="0">
                  <a:solidFill>
                    <a:sysClr val="windowText" lastClr="000000"/>
                  </a:solidFill>
                  <a:latin typeface="Times New Roman" pitchFamily="18" charset="0"/>
                  <a:cs typeface="Times New Roman" pitchFamily="18" charset="0"/>
                </a:rPr>
                <a:t> </a:t>
              </a:r>
              <a:endParaRPr lang="en-US" sz="3200" kern="0" dirty="0">
                <a:solidFill>
                  <a:sysClr val="windowText" lastClr="000000"/>
                </a:solidFill>
                <a:latin typeface="Times New Roman" pitchFamily="18" charset="0"/>
                <a:cs typeface="Times New Roman" pitchFamily="18" charset="0"/>
              </a:endParaRPr>
            </a:p>
            <a:p>
              <a:pPr>
                <a:defRPr/>
              </a:pPr>
              <a:r>
                <a:rPr lang="en-US" sz="3200" kern="0" dirty="0" smtClean="0">
                  <a:solidFill>
                    <a:sysClr val="windowText" lastClr="000000"/>
                  </a:solidFill>
                  <a:latin typeface="Times New Roman" pitchFamily="18" charset="0"/>
                  <a:cs typeface="Times New Roman" pitchFamily="18" charset="0"/>
                </a:rPr>
                <a:t>y-size</a:t>
              </a:r>
            </a:p>
            <a:p>
              <a:pPr>
                <a:defRPr/>
              </a:pPr>
              <a:endParaRPr lang="en-US" sz="3200" kern="0" dirty="0">
                <a:solidFill>
                  <a:sysClr val="windowText" lastClr="000000"/>
                </a:solidFill>
                <a:latin typeface="Times New Roman" pitchFamily="18" charset="0"/>
                <a:cs typeface="Times New Roman" pitchFamily="18" charset="0"/>
              </a:endParaRPr>
            </a:p>
            <a:p>
              <a:pPr>
                <a:defRPr/>
              </a:pPr>
              <a:r>
                <a:rPr lang="en-US" sz="3200" kern="0" dirty="0">
                  <a:solidFill>
                    <a:sysClr val="windowText" lastClr="000000"/>
                  </a:solidFill>
                  <a:latin typeface="Times New Roman" pitchFamily="18" charset="0"/>
                  <a:cs typeface="Times New Roman" pitchFamily="18" charset="0"/>
                </a:rPr>
                <a:t>z-color </a:t>
              </a:r>
            </a:p>
          </p:txBody>
        </p:sp>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3468" y="727373"/>
              <a:ext cx="1661322" cy="64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3468" y="1662220"/>
              <a:ext cx="1661322" cy="70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6880" y="2570589"/>
              <a:ext cx="1734110" cy="728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11"/>
          <p:cNvSpPr/>
          <p:nvPr/>
        </p:nvSpPr>
        <p:spPr>
          <a:xfrm>
            <a:off x="228600" y="0"/>
            <a:ext cx="8458200" cy="646331"/>
          </a:xfrm>
          <a:prstGeom prst="rect">
            <a:avLst/>
          </a:prstGeom>
        </p:spPr>
        <p:txBody>
          <a:bodyPr wrap="square">
            <a:spAutoFit/>
          </a:bodyPr>
          <a:lstStyle/>
          <a:p>
            <a:pPr algn="ctr" fontAlgn="base">
              <a:spcBef>
                <a:spcPct val="0"/>
              </a:spcBef>
              <a:spcAft>
                <a:spcPct val="0"/>
              </a:spcAft>
            </a:pPr>
            <a:r>
              <a:rPr lang="en-US" sz="3600" b="1" dirty="0" smtClean="0">
                <a:solidFill>
                  <a:prstClr val="black"/>
                </a:solidFill>
                <a:latin typeface="Times New Roman" pitchFamily="18" charset="0"/>
                <a:cs typeface="Times New Roman" pitchFamily="18" charset="0"/>
              </a:rPr>
              <a:t>Boolean concepts</a:t>
            </a:r>
            <a:endParaRPr lang="en-US" sz="36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640160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BE7BCE-5BFB-4BAB-BBAE-984662E5B4CA}" type="slidenum">
              <a:rPr lang="en-US" smtClean="0">
                <a:solidFill>
                  <a:prstClr val="black">
                    <a:tint val="75000"/>
                  </a:prstClr>
                </a:solidFill>
              </a:rPr>
              <a:pPr>
                <a:defRPr/>
              </a:pPr>
              <a:t>9</a:t>
            </a:fld>
            <a:endParaRPr lang="en-US">
              <a:solidFill>
                <a:prstClr val="black">
                  <a:tint val="75000"/>
                </a:prstClr>
              </a:solidFill>
            </a:endParaRPr>
          </a:p>
        </p:txBody>
      </p:sp>
      <p:grpSp>
        <p:nvGrpSpPr>
          <p:cNvPr id="27" name="Group 26"/>
          <p:cNvGrpSpPr/>
          <p:nvPr/>
        </p:nvGrpSpPr>
        <p:grpSpPr>
          <a:xfrm>
            <a:off x="31378" y="1181507"/>
            <a:ext cx="3681412" cy="3708400"/>
            <a:chOff x="169863" y="101600"/>
            <a:chExt cx="3681412" cy="3708400"/>
          </a:xfrm>
        </p:grpSpPr>
        <p:grpSp>
          <p:nvGrpSpPr>
            <p:cNvPr id="15" name="Group 12"/>
            <p:cNvGrpSpPr>
              <a:grpSpLocks/>
            </p:cNvGrpSpPr>
            <p:nvPr/>
          </p:nvGrpSpPr>
          <p:grpSpPr bwMode="auto">
            <a:xfrm>
              <a:off x="2012950" y="101600"/>
              <a:ext cx="1838325" cy="3671888"/>
              <a:chOff x="5292726" y="261938"/>
              <a:chExt cx="1839177" cy="3671887"/>
            </a:xfrm>
          </p:grpSpPr>
          <p:sp>
            <p:nvSpPr>
              <p:cNvPr id="16" name="Rectangle 3"/>
              <p:cNvSpPr txBox="1">
                <a:spLocks noChangeArrowheads="1"/>
              </p:cNvSpPr>
              <p:nvPr/>
            </p:nvSpPr>
            <p:spPr bwMode="auto">
              <a:xfrm>
                <a:off x="5292726" y="261938"/>
                <a:ext cx="183917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lnSpc>
                    <a:spcPct val="90000"/>
                  </a:lnSpc>
                  <a:spcBef>
                    <a:spcPct val="50000"/>
                  </a:spcBef>
                </a:pPr>
                <a:r>
                  <a:rPr lang="en-US" dirty="0">
                    <a:solidFill>
                      <a:prstClr val="black"/>
                    </a:solidFill>
                    <a:latin typeface="Arial" charset="0"/>
                    <a:cs typeface="David" pitchFamily="34" charset="-79"/>
                  </a:rPr>
                  <a:t>         </a:t>
                </a:r>
                <a:r>
                  <a:rPr lang="he-IL" dirty="0">
                    <a:solidFill>
                      <a:prstClr val="black"/>
                    </a:solidFill>
                    <a:latin typeface="Arial" charset="0"/>
                    <a:cs typeface="David" pitchFamily="34" charset="-79"/>
                  </a:rPr>
                  <a:t>000</a:t>
                </a:r>
                <a:r>
                  <a:rPr lang="en-US" dirty="0">
                    <a:solidFill>
                      <a:prstClr val="black"/>
                    </a:solidFill>
                    <a:latin typeface="Arial" charset="0"/>
                    <a:cs typeface="David" pitchFamily="34" charset="-79"/>
                  </a:rPr>
                  <a:t>     </a:t>
                </a:r>
                <a:r>
                  <a:rPr lang="he-IL" dirty="0">
                    <a:solidFill>
                      <a:prstClr val="black"/>
                    </a:solidFill>
                    <a:latin typeface="Arial" charset="0"/>
                    <a:cs typeface="David" pitchFamily="34" charset="-79"/>
                  </a:rPr>
                  <a:t> </a:t>
                </a:r>
              </a:p>
              <a:p>
                <a:pPr algn="r" rtl="1" eaLnBrk="1" hangingPunct="1">
                  <a:lnSpc>
                    <a:spcPct val="90000"/>
                  </a:lnSpc>
                  <a:spcBef>
                    <a:spcPct val="50000"/>
                  </a:spcBef>
                </a:pPr>
                <a:endParaRPr lang="he-IL" dirty="0">
                  <a:solidFill>
                    <a:prstClr val="black"/>
                  </a:solidFill>
                  <a:latin typeface="Arial" charset="0"/>
                  <a:cs typeface="David" pitchFamily="34" charset="-79"/>
                </a:endParaRPr>
              </a:p>
              <a:p>
                <a:pPr eaLnBrk="1" hangingPunct="1">
                  <a:lnSpc>
                    <a:spcPct val="90000"/>
                  </a:lnSpc>
                  <a:spcBef>
                    <a:spcPct val="50000"/>
                  </a:spcBef>
                </a:pPr>
                <a:r>
                  <a:rPr lang="en-US" dirty="0">
                    <a:solidFill>
                      <a:prstClr val="black"/>
                    </a:solidFill>
                    <a:latin typeface="Arial" charset="0"/>
                    <a:cs typeface="David" pitchFamily="34" charset="-79"/>
                  </a:rPr>
                  <a:t>         </a:t>
                </a:r>
                <a:r>
                  <a:rPr lang="he-IL" dirty="0">
                    <a:solidFill>
                      <a:prstClr val="black"/>
                    </a:solidFill>
                    <a:latin typeface="Arial" charset="0"/>
                    <a:cs typeface="David" pitchFamily="34" charset="-79"/>
                  </a:rPr>
                  <a:t>001</a:t>
                </a:r>
              </a:p>
              <a:p>
                <a:pPr algn="r" rtl="1" eaLnBrk="1" hangingPunct="1">
                  <a:lnSpc>
                    <a:spcPct val="90000"/>
                  </a:lnSpc>
                  <a:spcBef>
                    <a:spcPct val="50000"/>
                  </a:spcBef>
                </a:pPr>
                <a:r>
                  <a:rPr lang="he-IL" dirty="0">
                    <a:solidFill>
                      <a:prstClr val="black"/>
                    </a:solidFill>
                    <a:latin typeface="Arial" charset="0"/>
                    <a:cs typeface="David" pitchFamily="34" charset="-79"/>
                  </a:rPr>
                  <a:t> </a:t>
                </a:r>
              </a:p>
              <a:p>
                <a:pPr eaLnBrk="1" hangingPunct="1">
                  <a:lnSpc>
                    <a:spcPct val="90000"/>
                  </a:lnSpc>
                  <a:spcBef>
                    <a:spcPct val="50000"/>
                  </a:spcBef>
                </a:pPr>
                <a:r>
                  <a:rPr lang="en-US" dirty="0">
                    <a:solidFill>
                      <a:prstClr val="black"/>
                    </a:solidFill>
                    <a:latin typeface="Arial" charset="0"/>
                    <a:cs typeface="David" pitchFamily="34" charset="-79"/>
                  </a:rPr>
                  <a:t>         </a:t>
                </a:r>
                <a:r>
                  <a:rPr lang="he-IL" dirty="0">
                    <a:solidFill>
                      <a:prstClr val="black"/>
                    </a:solidFill>
                    <a:latin typeface="Arial" charset="0"/>
                    <a:cs typeface="David" pitchFamily="34" charset="-79"/>
                  </a:rPr>
                  <a:t>010</a:t>
                </a:r>
              </a:p>
              <a:p>
                <a:pPr algn="r" rtl="1" eaLnBrk="1" hangingPunct="1">
                  <a:lnSpc>
                    <a:spcPct val="90000"/>
                  </a:lnSpc>
                  <a:spcBef>
                    <a:spcPct val="50000"/>
                  </a:spcBef>
                </a:pPr>
                <a:endParaRPr lang="he-IL" dirty="0">
                  <a:solidFill>
                    <a:prstClr val="black"/>
                  </a:solidFill>
                  <a:latin typeface="Arial" charset="0"/>
                  <a:cs typeface="David" pitchFamily="34" charset="-79"/>
                </a:endParaRPr>
              </a:p>
              <a:p>
                <a:pPr eaLnBrk="1" hangingPunct="1">
                  <a:lnSpc>
                    <a:spcPct val="90000"/>
                  </a:lnSpc>
                  <a:spcBef>
                    <a:spcPct val="50000"/>
                  </a:spcBef>
                </a:pPr>
                <a:r>
                  <a:rPr lang="en-US" dirty="0">
                    <a:solidFill>
                      <a:prstClr val="black"/>
                    </a:solidFill>
                    <a:latin typeface="Arial" charset="0"/>
                    <a:cs typeface="David" pitchFamily="34" charset="-79"/>
                  </a:rPr>
                  <a:t>          </a:t>
                </a:r>
                <a:r>
                  <a:rPr lang="he-IL" dirty="0">
                    <a:solidFill>
                      <a:prstClr val="black"/>
                    </a:solidFill>
                    <a:latin typeface="Arial" charset="0"/>
                    <a:cs typeface="David" pitchFamily="34" charset="-79"/>
                  </a:rPr>
                  <a:t>011</a:t>
                </a:r>
                <a:r>
                  <a:rPr lang="en-US" dirty="0">
                    <a:solidFill>
                      <a:prstClr val="black"/>
                    </a:solidFill>
                    <a:latin typeface="Arial" charset="0"/>
                    <a:cs typeface="David" pitchFamily="34" charset="-79"/>
                  </a:rPr>
                  <a:t>  </a:t>
                </a:r>
                <a:r>
                  <a:rPr lang="he-IL" dirty="0">
                    <a:solidFill>
                      <a:prstClr val="black"/>
                    </a:solidFill>
                    <a:latin typeface="Arial" charset="0"/>
                    <a:cs typeface="David" pitchFamily="34" charset="-79"/>
                  </a:rPr>
                  <a:t> </a:t>
                </a:r>
              </a:p>
              <a:p>
                <a:pPr algn="r" rtl="1" eaLnBrk="1" hangingPunct="1">
                  <a:lnSpc>
                    <a:spcPct val="90000"/>
                  </a:lnSpc>
                  <a:spcBef>
                    <a:spcPct val="50000"/>
                  </a:spcBef>
                </a:pPr>
                <a:endParaRPr lang="he-IL" dirty="0">
                  <a:solidFill>
                    <a:prstClr val="black"/>
                  </a:solidFill>
                  <a:latin typeface="Arial" charset="0"/>
                  <a:cs typeface="David" pitchFamily="34" charset="-79"/>
                </a:endParaRPr>
              </a:p>
            </p:txBody>
          </p:sp>
          <p:pic>
            <p:nvPicPr>
              <p:cNvPr id="1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333375"/>
                <a:ext cx="358775"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362075"/>
                <a:ext cx="381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8763" y="2133600"/>
                <a:ext cx="74612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0825" y="3144838"/>
                <a:ext cx="80486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19"/>
            <p:cNvGrpSpPr>
              <a:grpSpLocks/>
            </p:cNvGrpSpPr>
            <p:nvPr/>
          </p:nvGrpSpPr>
          <p:grpSpPr bwMode="auto">
            <a:xfrm>
              <a:off x="169863" y="138113"/>
              <a:ext cx="1881187" cy="3671887"/>
              <a:chOff x="241299" y="261938"/>
              <a:chExt cx="1817686" cy="3671887"/>
            </a:xfrm>
          </p:grpSpPr>
          <p:sp>
            <p:nvSpPr>
              <p:cNvPr id="22" name="Rectangle 3"/>
              <p:cNvSpPr txBox="1">
                <a:spLocks noChangeArrowheads="1"/>
              </p:cNvSpPr>
              <p:nvPr/>
            </p:nvSpPr>
            <p:spPr bwMode="auto">
              <a:xfrm>
                <a:off x="633413" y="261938"/>
                <a:ext cx="1425572"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lnSpc>
                    <a:spcPct val="90000"/>
                  </a:lnSpc>
                  <a:spcBef>
                    <a:spcPct val="50000"/>
                  </a:spcBef>
                </a:pPr>
                <a:r>
                  <a:rPr lang="en-US" dirty="0">
                    <a:solidFill>
                      <a:prstClr val="black"/>
                    </a:solidFill>
                    <a:latin typeface="Arial" charset="0"/>
                    <a:cs typeface="David" pitchFamily="34" charset="-79"/>
                  </a:rPr>
                  <a:t>     </a:t>
                </a:r>
                <a:r>
                  <a:rPr lang="he-IL" dirty="0">
                    <a:solidFill>
                      <a:prstClr val="black"/>
                    </a:solidFill>
                    <a:latin typeface="Arial" charset="0"/>
                    <a:cs typeface="David" pitchFamily="34" charset="-79"/>
                  </a:rPr>
                  <a:t>  </a:t>
                </a:r>
                <a:r>
                  <a:rPr lang="en-US" dirty="0">
                    <a:solidFill>
                      <a:prstClr val="black"/>
                    </a:solidFill>
                    <a:latin typeface="Arial" charset="0"/>
                    <a:cs typeface="David" pitchFamily="34" charset="-79"/>
                  </a:rPr>
                  <a:t> </a:t>
                </a:r>
                <a:r>
                  <a:rPr lang="he-IL" dirty="0">
                    <a:solidFill>
                      <a:prstClr val="black"/>
                    </a:solidFill>
                    <a:latin typeface="Arial" charset="0"/>
                    <a:cs typeface="David" pitchFamily="34" charset="-79"/>
                  </a:rPr>
                  <a:t>100</a:t>
                </a:r>
                <a:r>
                  <a:rPr lang="en-US" dirty="0">
                    <a:solidFill>
                      <a:prstClr val="black"/>
                    </a:solidFill>
                    <a:latin typeface="Arial" charset="0"/>
                    <a:cs typeface="David" pitchFamily="34" charset="-79"/>
                  </a:rPr>
                  <a:t> </a:t>
                </a:r>
                <a:r>
                  <a:rPr lang="he-IL" dirty="0">
                    <a:solidFill>
                      <a:prstClr val="black"/>
                    </a:solidFill>
                    <a:latin typeface="Arial" charset="0"/>
                    <a:cs typeface="David" pitchFamily="34" charset="-79"/>
                  </a:rPr>
                  <a:t> </a:t>
                </a:r>
              </a:p>
              <a:p>
                <a:pPr algn="r" rtl="1" eaLnBrk="1" hangingPunct="1">
                  <a:lnSpc>
                    <a:spcPct val="90000"/>
                  </a:lnSpc>
                  <a:spcBef>
                    <a:spcPct val="50000"/>
                  </a:spcBef>
                </a:pPr>
                <a:endParaRPr lang="he-IL" dirty="0">
                  <a:solidFill>
                    <a:prstClr val="black"/>
                  </a:solidFill>
                  <a:latin typeface="Arial" charset="0"/>
                  <a:cs typeface="David" pitchFamily="34" charset="-79"/>
                </a:endParaRPr>
              </a:p>
              <a:p>
                <a:pPr eaLnBrk="1" hangingPunct="1">
                  <a:lnSpc>
                    <a:spcPct val="90000"/>
                  </a:lnSpc>
                  <a:spcBef>
                    <a:spcPct val="50000"/>
                  </a:spcBef>
                </a:pPr>
                <a:r>
                  <a:rPr lang="en-US" dirty="0">
                    <a:solidFill>
                      <a:prstClr val="black"/>
                    </a:solidFill>
                    <a:latin typeface="Arial" charset="0"/>
                    <a:cs typeface="David" pitchFamily="34" charset="-79"/>
                  </a:rPr>
                  <a:t>        </a:t>
                </a:r>
                <a:r>
                  <a:rPr lang="he-IL" dirty="0">
                    <a:solidFill>
                      <a:prstClr val="black"/>
                    </a:solidFill>
                    <a:latin typeface="Arial" charset="0"/>
                    <a:cs typeface="David" pitchFamily="34" charset="-79"/>
                  </a:rPr>
                  <a:t>101</a:t>
                </a:r>
              </a:p>
              <a:p>
                <a:pPr algn="r" rtl="1" eaLnBrk="1" hangingPunct="1">
                  <a:lnSpc>
                    <a:spcPct val="90000"/>
                  </a:lnSpc>
                  <a:spcBef>
                    <a:spcPct val="50000"/>
                  </a:spcBef>
                </a:pPr>
                <a:r>
                  <a:rPr lang="he-IL" dirty="0">
                    <a:solidFill>
                      <a:prstClr val="black"/>
                    </a:solidFill>
                    <a:latin typeface="Arial" charset="0"/>
                    <a:cs typeface="David" pitchFamily="34" charset="-79"/>
                  </a:rPr>
                  <a:t> </a:t>
                </a:r>
              </a:p>
              <a:p>
                <a:pPr eaLnBrk="1" hangingPunct="1">
                  <a:lnSpc>
                    <a:spcPct val="90000"/>
                  </a:lnSpc>
                  <a:spcBef>
                    <a:spcPct val="50000"/>
                  </a:spcBef>
                </a:pPr>
                <a:r>
                  <a:rPr lang="en-US" dirty="0">
                    <a:solidFill>
                      <a:prstClr val="black"/>
                    </a:solidFill>
                    <a:latin typeface="Arial" charset="0"/>
                    <a:cs typeface="David" pitchFamily="34" charset="-79"/>
                  </a:rPr>
                  <a:t>       </a:t>
                </a:r>
                <a:r>
                  <a:rPr lang="he-IL" dirty="0">
                    <a:solidFill>
                      <a:prstClr val="black"/>
                    </a:solidFill>
                    <a:latin typeface="Arial" charset="0"/>
                    <a:cs typeface="David" pitchFamily="34" charset="-79"/>
                  </a:rPr>
                  <a:t>110 </a:t>
                </a:r>
                <a:r>
                  <a:rPr lang="en-US" dirty="0">
                    <a:solidFill>
                      <a:prstClr val="black"/>
                    </a:solidFill>
                    <a:latin typeface="Arial" charset="0"/>
                    <a:cs typeface="David" pitchFamily="34" charset="-79"/>
                  </a:rPr>
                  <a:t>              </a:t>
                </a:r>
                <a:endParaRPr lang="he-IL" dirty="0">
                  <a:solidFill>
                    <a:prstClr val="black"/>
                  </a:solidFill>
                  <a:latin typeface="Arial" charset="0"/>
                  <a:cs typeface="David" pitchFamily="34" charset="-79"/>
                </a:endParaRPr>
              </a:p>
              <a:p>
                <a:pPr algn="r" rtl="1" eaLnBrk="1" hangingPunct="1">
                  <a:lnSpc>
                    <a:spcPct val="90000"/>
                  </a:lnSpc>
                  <a:spcBef>
                    <a:spcPct val="50000"/>
                  </a:spcBef>
                </a:pPr>
                <a:endParaRPr lang="he-IL" dirty="0">
                  <a:solidFill>
                    <a:prstClr val="black"/>
                  </a:solidFill>
                  <a:latin typeface="Arial" charset="0"/>
                  <a:cs typeface="David" pitchFamily="34" charset="-79"/>
                </a:endParaRPr>
              </a:p>
              <a:p>
                <a:pPr eaLnBrk="1" hangingPunct="1">
                  <a:lnSpc>
                    <a:spcPct val="90000"/>
                  </a:lnSpc>
                  <a:spcBef>
                    <a:spcPct val="50000"/>
                  </a:spcBef>
                </a:pPr>
                <a:r>
                  <a:rPr lang="en-US" dirty="0">
                    <a:solidFill>
                      <a:prstClr val="black"/>
                    </a:solidFill>
                    <a:latin typeface="Arial" charset="0"/>
                    <a:cs typeface="David" pitchFamily="34" charset="-79"/>
                  </a:rPr>
                  <a:t>        </a:t>
                </a:r>
                <a:r>
                  <a:rPr lang="he-IL" dirty="0">
                    <a:solidFill>
                      <a:prstClr val="black"/>
                    </a:solidFill>
                    <a:latin typeface="Arial" charset="0"/>
                    <a:cs typeface="David" pitchFamily="34" charset="-79"/>
                  </a:rPr>
                  <a:t>111 </a:t>
                </a:r>
              </a:p>
              <a:p>
                <a:pPr algn="r" rtl="1" eaLnBrk="1" hangingPunct="1">
                  <a:lnSpc>
                    <a:spcPct val="90000"/>
                  </a:lnSpc>
                  <a:spcBef>
                    <a:spcPct val="50000"/>
                  </a:spcBef>
                </a:pPr>
                <a:endParaRPr lang="he-IL" dirty="0">
                  <a:solidFill>
                    <a:prstClr val="black"/>
                  </a:solidFill>
                  <a:latin typeface="Arial" charset="0"/>
                  <a:cs typeface="David" pitchFamily="34" charset="-79"/>
                </a:endParaRPr>
              </a:p>
            </p:txBody>
          </p:sp>
          <p:pic>
            <p:nvPicPr>
              <p:cNvPr id="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336550"/>
                <a:ext cx="555625"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1335088"/>
                <a:ext cx="561975"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299" y="1916113"/>
                <a:ext cx="115252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2901950"/>
                <a:ext cx="115252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8" name="Group 6"/>
          <p:cNvGrpSpPr>
            <a:grpSpLocks/>
          </p:cNvGrpSpPr>
          <p:nvPr/>
        </p:nvGrpSpPr>
        <p:grpSpPr bwMode="auto">
          <a:xfrm>
            <a:off x="3851275" y="1070779"/>
            <a:ext cx="4800600" cy="3929856"/>
            <a:chOff x="250825" y="1354138"/>
            <a:chExt cx="6354763" cy="4760912"/>
          </a:xfrm>
        </p:grpSpPr>
        <p:pic>
          <p:nvPicPr>
            <p:cNvPr id="2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1354138"/>
              <a:ext cx="6354763"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Straight Arrow Connector 29"/>
            <p:cNvCxnSpPr/>
            <p:nvPr/>
          </p:nvCxnSpPr>
          <p:spPr>
            <a:xfrm flipH="1">
              <a:off x="539877" y="5299557"/>
              <a:ext cx="503652" cy="365031"/>
            </a:xfrm>
            <a:prstGeom prst="straightConnector1">
              <a:avLst/>
            </a:prstGeom>
            <a:noFill/>
            <a:ln w="9525" cap="flat" cmpd="sng" algn="ctr">
              <a:solidFill>
                <a:srgbClr val="000000"/>
              </a:solidFill>
              <a:prstDash val="solid"/>
              <a:headEnd type="none" w="lg" len="lg"/>
              <a:tailEnd type="triangle" w="med" len="med"/>
            </a:ln>
            <a:effectLst/>
          </p:spPr>
        </p:cxnSp>
      </p:grpSp>
      <p:sp>
        <p:nvSpPr>
          <p:cNvPr id="31" name="Rectangle 30"/>
          <p:cNvSpPr/>
          <p:nvPr/>
        </p:nvSpPr>
        <p:spPr>
          <a:xfrm>
            <a:off x="679078" y="4876800"/>
            <a:ext cx="1670649" cy="707886"/>
          </a:xfrm>
          <a:prstGeom prst="rect">
            <a:avLst/>
          </a:prstGeom>
        </p:spPr>
        <p:txBody>
          <a:bodyPr wrap="none">
            <a:spAutoFit/>
          </a:bodyPr>
          <a:lstStyle/>
          <a:p>
            <a:pPr algn="ctr">
              <a:defRPr/>
            </a:pPr>
            <a:r>
              <a:rPr lang="en-US" sz="2000" b="1" i="1" kern="0" dirty="0" smtClean="0">
                <a:solidFill>
                  <a:prstClr val="black"/>
                </a:solidFill>
                <a:latin typeface="Times New Roman" pitchFamily="18" charset="0"/>
                <a:cs typeface="Times New Roman" pitchFamily="18" charset="0"/>
              </a:rPr>
              <a:t>8 binary </a:t>
            </a:r>
          </a:p>
          <a:p>
            <a:pPr algn="ctr">
              <a:defRPr/>
            </a:pPr>
            <a:r>
              <a:rPr lang="en-US" sz="2000" b="1" i="1" kern="0" dirty="0" smtClean="0">
                <a:solidFill>
                  <a:prstClr val="black"/>
                </a:solidFill>
                <a:latin typeface="Times New Roman" pitchFamily="18" charset="0"/>
                <a:cs typeface="Times New Roman" pitchFamily="18" charset="0"/>
              </a:rPr>
              <a:t>combinations </a:t>
            </a:r>
            <a:endParaRPr lang="en-US" sz="2000" b="1" i="1" kern="0" dirty="0" smtClean="0">
              <a:solidFill>
                <a:sysClr val="windowText" lastClr="000000"/>
              </a:solidFill>
            </a:endParaRPr>
          </a:p>
        </p:txBody>
      </p:sp>
      <p:sp>
        <p:nvSpPr>
          <p:cNvPr id="32" name="Rectangle 31"/>
          <p:cNvSpPr/>
          <p:nvPr/>
        </p:nvSpPr>
        <p:spPr>
          <a:xfrm>
            <a:off x="5275545" y="5010456"/>
            <a:ext cx="1834156" cy="707886"/>
          </a:xfrm>
          <a:prstGeom prst="rect">
            <a:avLst/>
          </a:prstGeom>
        </p:spPr>
        <p:txBody>
          <a:bodyPr wrap="none">
            <a:spAutoFit/>
          </a:bodyPr>
          <a:lstStyle/>
          <a:p>
            <a:pPr algn="ctr">
              <a:defRPr/>
            </a:pPr>
            <a:r>
              <a:rPr lang="en-US" sz="2000" b="1" i="1" kern="0" dirty="0" smtClean="0">
                <a:solidFill>
                  <a:prstClr val="black"/>
                </a:solidFill>
                <a:latin typeface="Times New Roman" pitchFamily="18" charset="0"/>
                <a:cs typeface="Times New Roman" pitchFamily="18" charset="0"/>
              </a:rPr>
              <a:t>Graphical</a:t>
            </a:r>
          </a:p>
          <a:p>
            <a:pPr algn="ctr">
              <a:defRPr/>
            </a:pPr>
            <a:r>
              <a:rPr lang="en-US" sz="2000" b="1" i="1" kern="0" dirty="0" smtClean="0">
                <a:solidFill>
                  <a:prstClr val="black"/>
                </a:solidFill>
                <a:latin typeface="Times New Roman" pitchFamily="18" charset="0"/>
                <a:cs typeface="Times New Roman" pitchFamily="18" charset="0"/>
              </a:rPr>
              <a:t> representation </a:t>
            </a:r>
            <a:endParaRPr lang="en-US" sz="2000" b="1" i="1" kern="0" dirty="0" smtClean="0">
              <a:solidFill>
                <a:sysClr val="windowText" lastClr="000000"/>
              </a:solidFill>
            </a:endParaRPr>
          </a:p>
        </p:txBody>
      </p:sp>
      <p:sp>
        <p:nvSpPr>
          <p:cNvPr id="33" name="Rectangle 32"/>
          <p:cNvSpPr/>
          <p:nvPr/>
        </p:nvSpPr>
        <p:spPr>
          <a:xfrm>
            <a:off x="228600" y="0"/>
            <a:ext cx="8458200" cy="646331"/>
          </a:xfrm>
          <a:prstGeom prst="rect">
            <a:avLst/>
          </a:prstGeom>
        </p:spPr>
        <p:txBody>
          <a:bodyPr wrap="square">
            <a:spAutoFit/>
          </a:bodyPr>
          <a:lstStyle/>
          <a:p>
            <a:pPr algn="ctr" fontAlgn="base">
              <a:spcBef>
                <a:spcPct val="0"/>
              </a:spcBef>
              <a:spcAft>
                <a:spcPct val="0"/>
              </a:spcAft>
            </a:pPr>
            <a:r>
              <a:rPr lang="en-US" sz="3600" b="1" dirty="0" smtClean="0">
                <a:solidFill>
                  <a:prstClr val="black"/>
                </a:solidFill>
                <a:latin typeface="Times New Roman" pitchFamily="18" charset="0"/>
                <a:cs typeface="Times New Roman" pitchFamily="18" charset="0"/>
              </a:rPr>
              <a:t>Boolean concepts</a:t>
            </a:r>
            <a:endParaRPr lang="en-US" sz="36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931712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for report on country">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Century Schoolbook"/>
        <a:ea typeface=""/>
        <a:cs typeface="Times New Roman"/>
      </a:majorFont>
      <a:minorFont>
        <a:latin typeface="Century Schoolbook"/>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Livre reli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2330</TotalTime>
  <Words>1650</Words>
  <Application>Microsoft Office PowerPoint</Application>
  <PresentationFormat>On-screen Show (4:3)</PresentationFormat>
  <Paragraphs>392</Paragraphs>
  <Slides>36</Slides>
  <Notes>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36</vt:i4>
      </vt:variant>
    </vt:vector>
  </HeadingPairs>
  <TitlesOfParts>
    <vt:vector size="40" baseType="lpstr">
      <vt:lpstr>Presentation for report on country</vt:lpstr>
      <vt:lpstr>Thème Office</vt:lpstr>
      <vt:lpstr>Visio</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Gabi</dc:creator>
  <cp:lastModifiedBy>Gabi</cp:lastModifiedBy>
  <cp:revision>152</cp:revision>
  <dcterms:created xsi:type="dcterms:W3CDTF">2012-10-18T06:02:03Z</dcterms:created>
  <dcterms:modified xsi:type="dcterms:W3CDTF">2014-06-13T07:19:47Z</dcterms:modified>
</cp:coreProperties>
</file>