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5" r:id="rId2"/>
    <p:sldId id="270" r:id="rId3"/>
    <p:sldId id="271" r:id="rId4"/>
    <p:sldId id="278" r:id="rId5"/>
    <p:sldId id="276" r:id="rId6"/>
    <p:sldId id="277" r:id="rId7"/>
  </p:sldIdLst>
  <p:sldSz cx="9144000" cy="6858000" type="screen4x3"/>
  <p:notesSz cx="6743700" cy="98806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8F04E"/>
    <a:srgbClr val="95EF1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683" autoAdjust="0"/>
  </p:normalViewPr>
  <p:slideViewPr>
    <p:cSldViewPr>
      <p:cViewPr varScale="1">
        <p:scale>
          <a:sx n="66" d="100"/>
          <a:sy n="66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9301F-CA63-4840-8355-E7E6DDDFE451}" type="datetimeFigureOut">
              <a:rPr lang="cs-CZ" smtClean="0"/>
              <a:pPr/>
              <a:t>12.6.2014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8530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9525" y="938530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9B688-740B-4D99-A776-D4D9872B4F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5580C-9049-4348-B757-80C5C16F34F7}" type="datetimeFigureOut">
              <a:rPr lang="cs-CZ" smtClean="0"/>
              <a:pPr/>
              <a:t>12.6.2014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4688" y="4692650"/>
            <a:ext cx="5394325" cy="4446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9525" y="938530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5C7F8-7DA3-44F7-B7BC-EAEAED390E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BC-90D6-40C3-9154-C8D532C7E4B2}" type="datetime4">
              <a:rPr lang="cs-CZ" smtClean="0"/>
              <a:pPr/>
              <a:t>12. června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F1F1-9147-4A2C-BD72-335F74FD09A5}" type="datetime4">
              <a:rPr lang="cs-CZ" smtClean="0"/>
              <a:pPr/>
              <a:t>12. června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780-A443-49AA-AE4D-09C847D232BA}" type="datetime4">
              <a:rPr lang="cs-CZ" smtClean="0"/>
              <a:pPr/>
              <a:t>12. června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07AD-352D-4468-842F-FC58B3789ECD}" type="datetime4">
              <a:rPr lang="cs-CZ" smtClean="0"/>
              <a:pPr/>
              <a:t>12. června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DB52-B406-4D3C-8552-F74369E36527}" type="datetime4">
              <a:rPr lang="cs-CZ" smtClean="0"/>
              <a:pPr/>
              <a:t>12. června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ABB0-DE65-4193-9FA6-9BAB8F59669C}" type="datetime4">
              <a:rPr lang="cs-CZ" smtClean="0"/>
              <a:pPr/>
              <a:t>12. června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493D-0A3B-4F01-8FD9-ACD8CE64AD7B}" type="datetime4">
              <a:rPr lang="cs-CZ" smtClean="0"/>
              <a:pPr/>
              <a:t>12. června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6CFB-2730-4E3A-8512-58A6DE11CD8E}" type="datetime4">
              <a:rPr lang="cs-CZ" smtClean="0"/>
              <a:pPr/>
              <a:t>12. června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BB5B-83C4-4358-A725-96391FEA8DC8}" type="datetime4">
              <a:rPr lang="cs-CZ" smtClean="0"/>
              <a:pPr/>
              <a:t>12. června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F16E-8595-43C4-A615-979E39046A3D}" type="datetime4">
              <a:rPr lang="cs-CZ" smtClean="0"/>
              <a:pPr/>
              <a:t>12. června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9C82E-7C1A-4055-A7A7-19EC8999308C}" type="datetime4">
              <a:rPr lang="cs-CZ" smtClean="0"/>
              <a:pPr/>
              <a:t>12. června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7EBAB-2D1C-4C06-821F-7D41FB7249CF}" type="datetime4">
              <a:rPr lang="cs-CZ" smtClean="0"/>
              <a:pPr/>
              <a:t>12. června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ca.cz/en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avel.Kubalik@fit.cvut.cz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sw2013.fit.cvut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ton.com/Eaton/" TargetMode="External"/><Relationship Id="rId2" Type="http://schemas.openxmlformats.org/officeDocument/2006/relationships/hyperlink" Target="http://www.cvu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icentrum.cz/cz_index.php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esw2014.fit.cvut.cz/index.php?page=Progra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44827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6700" b="1" dirty="0" err="1" smtClean="0"/>
              <a:t>PESW</a:t>
            </a:r>
            <a:r>
              <a:rPr lang="en-US" sz="6700" b="1" dirty="0" smtClean="0"/>
              <a:t> 2014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Prague Embedded Systems Workshop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284984"/>
            <a:ext cx="6400800" cy="1198984"/>
          </a:xfrm>
        </p:spPr>
        <p:txBody>
          <a:bodyPr/>
          <a:lstStyle/>
          <a:p>
            <a:r>
              <a:rPr lang="pl-PL" b="1" dirty="0" smtClean="0">
                <a:solidFill>
                  <a:srgbClr val="CC3399"/>
                </a:solidFill>
              </a:rPr>
              <a:t>June 12-13, 2014</a:t>
            </a:r>
            <a:br>
              <a:rPr lang="pl-PL" b="1" dirty="0" smtClean="0">
                <a:solidFill>
                  <a:srgbClr val="CC3399"/>
                </a:solidFill>
              </a:rPr>
            </a:br>
            <a:r>
              <a:rPr lang="pl-PL" b="1" dirty="0" smtClean="0">
                <a:solidFill>
                  <a:srgbClr val="CC3399"/>
                </a:solidFill>
              </a:rPr>
              <a:t>Roztoky u Prahy, Czech Republic</a:t>
            </a:r>
            <a:endParaRPr lang="cs-CZ" b="1" dirty="0">
              <a:solidFill>
                <a:srgbClr val="CC3399"/>
              </a:solidFill>
            </a:endParaRPr>
          </a:p>
        </p:txBody>
      </p:sp>
      <p:pic>
        <p:nvPicPr>
          <p:cNvPr id="1026" name="Picture 2" descr="http://pesw2014.fit.cvut.cz/logo_cvu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09120"/>
            <a:ext cx="1885950" cy="1504951"/>
          </a:xfrm>
          <a:prstGeom prst="rect">
            <a:avLst/>
          </a:prstGeom>
          <a:noFill/>
        </p:spPr>
      </p:pic>
      <p:grpSp>
        <p:nvGrpSpPr>
          <p:cNvPr id="23" name="Skupina 22"/>
          <p:cNvGrpSpPr/>
          <p:nvPr/>
        </p:nvGrpSpPr>
        <p:grpSpPr>
          <a:xfrm>
            <a:off x="7064286" y="4653136"/>
            <a:ext cx="1756186" cy="1728192"/>
            <a:chOff x="6444208" y="4653136"/>
            <a:chExt cx="1756186" cy="1728192"/>
          </a:xfrm>
        </p:grpSpPr>
        <p:grpSp>
          <p:nvGrpSpPr>
            <p:cNvPr id="24" name="Skupina 4"/>
            <p:cNvGrpSpPr/>
            <p:nvPr/>
          </p:nvGrpSpPr>
          <p:grpSpPr>
            <a:xfrm>
              <a:off x="6444208" y="4653136"/>
              <a:ext cx="1728191" cy="1440160"/>
              <a:chOff x="825761" y="672008"/>
              <a:chExt cx="6078691" cy="5080894"/>
            </a:xfrm>
          </p:grpSpPr>
          <p:sp>
            <p:nvSpPr>
              <p:cNvPr id="27" name="Obdélník 26"/>
              <p:cNvSpPr/>
              <p:nvPr/>
            </p:nvSpPr>
            <p:spPr bwMode="auto">
              <a:xfrm>
                <a:off x="1009961" y="2137085"/>
                <a:ext cx="1246124" cy="183134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36623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7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Obdélník 27"/>
              <p:cNvSpPr/>
              <p:nvPr/>
            </p:nvSpPr>
            <p:spPr bwMode="auto">
              <a:xfrm>
                <a:off x="825761" y="672008"/>
                <a:ext cx="6078691" cy="5016875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36623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7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Oval 8"/>
              <p:cNvSpPr>
                <a:spLocks noChangeArrowheads="1"/>
              </p:cNvSpPr>
              <p:nvPr/>
            </p:nvSpPr>
            <p:spPr bwMode="auto">
              <a:xfrm rot="20731603">
                <a:off x="1846642" y="1933316"/>
                <a:ext cx="3313359" cy="324186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tx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" name="Obdélník 29"/>
              <p:cNvSpPr/>
              <p:nvPr/>
            </p:nvSpPr>
            <p:spPr bwMode="auto">
              <a:xfrm>
                <a:off x="3816297" y="672008"/>
                <a:ext cx="2903947" cy="2640612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36623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7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AutoShape 5"/>
              <p:cNvSpPr>
                <a:spLocks noChangeArrowheads="1"/>
              </p:cNvSpPr>
              <p:nvPr/>
            </p:nvSpPr>
            <p:spPr bwMode="auto">
              <a:xfrm rot="13491188">
                <a:off x="1621542" y="2193276"/>
                <a:ext cx="4897759" cy="1442008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rgbClr val="FE02CE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Obdélník 31"/>
              <p:cNvSpPr/>
              <p:nvPr/>
            </p:nvSpPr>
            <p:spPr bwMode="auto">
              <a:xfrm>
                <a:off x="3036193" y="4517834"/>
                <a:ext cx="2903947" cy="73253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36623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7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AutoShape 6"/>
              <p:cNvSpPr>
                <a:spLocks noChangeArrowheads="1"/>
              </p:cNvSpPr>
              <p:nvPr/>
            </p:nvSpPr>
            <p:spPr bwMode="auto">
              <a:xfrm rot="6357893" flipH="1">
                <a:off x="259737" y="2588800"/>
                <a:ext cx="4897759" cy="1430446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rgbClr val="00FFFF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4" name="AutoShape 4"/>
              <p:cNvSpPr>
                <a:spLocks noChangeArrowheads="1"/>
              </p:cNvSpPr>
              <p:nvPr/>
            </p:nvSpPr>
            <p:spPr bwMode="auto">
              <a:xfrm rot="20731603">
                <a:off x="1194169" y="3563094"/>
                <a:ext cx="5005774" cy="1387754"/>
              </a:xfrm>
              <a:prstGeom prst="triangle">
                <a:avLst>
                  <a:gd name="adj" fmla="val 50000"/>
                </a:avLst>
              </a:prstGeom>
              <a:gradFill rotWithShape="1">
                <a:gsLst>
                  <a:gs pos="0">
                    <a:srgbClr val="563FFF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5" name="TextovéPole 24"/>
            <p:cNvSpPr txBox="1"/>
            <p:nvPr/>
          </p:nvSpPr>
          <p:spPr>
            <a:xfrm>
              <a:off x="7452320" y="4725144"/>
              <a:ext cx="665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DDD </a:t>
              </a:r>
              <a:endParaRPr lang="cs-CZ" dirty="0">
                <a:solidFill>
                  <a:schemeClr val="bg1"/>
                </a:solidFill>
              </a:endParaRP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6444208" y="6073551"/>
              <a:ext cx="17561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http://ddd.fit.cvut.cz</a:t>
              </a:r>
              <a:endParaRPr lang="cs-CZ" sz="1400" b="1" dirty="0"/>
            </a:p>
          </p:txBody>
        </p:sp>
      </p:grpSp>
      <p:sp>
        <p:nvSpPr>
          <p:cNvPr id="35" name="TextovéPole 34"/>
          <p:cNvSpPr txBox="1"/>
          <p:nvPr/>
        </p:nvSpPr>
        <p:spPr>
          <a:xfrm>
            <a:off x="2267744" y="4725144"/>
            <a:ext cx="47794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Czech Technical University in Prague</a:t>
            </a:r>
          </a:p>
          <a:p>
            <a:pPr algn="ctr"/>
            <a:r>
              <a:rPr lang="en-US" sz="2400" b="1" dirty="0" smtClean="0"/>
              <a:t>Faculty of Information Technology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854314" y="5733256"/>
            <a:ext cx="3517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AMCA</a:t>
            </a:r>
            <a:r>
              <a:rPr lang="en-US" sz="2400" dirty="0" smtClean="0"/>
              <a:t>, </a:t>
            </a:r>
            <a:r>
              <a:rPr lang="en-US" sz="2400" dirty="0" smtClean="0"/>
              <a:t>Conference Agency</a:t>
            </a:r>
          </a:p>
          <a:p>
            <a:pPr algn="ctr"/>
            <a:r>
              <a:rPr lang="cs-CZ" sz="2400" b="1" dirty="0" smtClean="0">
                <a:hlinkClick r:id="rId3"/>
              </a:rPr>
              <a:t>http://www.</a:t>
            </a:r>
            <a:r>
              <a:rPr lang="cs-CZ" sz="2400" b="1" dirty="0" err="1" smtClean="0">
                <a:hlinkClick r:id="rId3"/>
              </a:rPr>
              <a:t>amca.cz</a:t>
            </a:r>
            <a:r>
              <a:rPr lang="cs-CZ" sz="2400" b="1" dirty="0" smtClean="0">
                <a:hlinkClick r:id="rId3"/>
              </a:rPr>
              <a:t>/</a:t>
            </a:r>
            <a:r>
              <a:rPr lang="cs-CZ" sz="2400" b="1" dirty="0" err="1" smtClean="0">
                <a:hlinkClick r:id="rId3"/>
              </a:rPr>
              <a:t>en</a:t>
            </a:r>
            <a:r>
              <a:rPr lang="cs-CZ" sz="2400" b="1" dirty="0" smtClean="0">
                <a:hlinkClick r:id="rId3"/>
              </a:rPr>
              <a:t>/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kupina 10"/>
          <p:cNvGrpSpPr/>
          <p:nvPr/>
        </p:nvGrpSpPr>
        <p:grpSpPr>
          <a:xfrm>
            <a:off x="683568" y="548680"/>
            <a:ext cx="2081687" cy="1925785"/>
            <a:chOff x="1194169" y="855143"/>
            <a:chExt cx="5325132" cy="4897759"/>
          </a:xfrm>
        </p:grpSpPr>
        <p:sp>
          <p:nvSpPr>
            <p:cNvPr id="12" name="Oval 8"/>
            <p:cNvSpPr>
              <a:spLocks noChangeArrowheads="1"/>
            </p:cNvSpPr>
            <p:nvPr/>
          </p:nvSpPr>
          <p:spPr bwMode="auto">
            <a:xfrm rot="20731603">
              <a:off x="1846642" y="1933316"/>
              <a:ext cx="3313359" cy="324186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Obdélník 12"/>
            <p:cNvSpPr/>
            <p:nvPr/>
          </p:nvSpPr>
          <p:spPr bwMode="auto">
            <a:xfrm>
              <a:off x="2736181" y="4464746"/>
              <a:ext cx="2736304" cy="122413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6623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7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bdélník 13"/>
            <p:cNvSpPr/>
            <p:nvPr/>
          </p:nvSpPr>
          <p:spPr bwMode="auto">
            <a:xfrm>
              <a:off x="3816301" y="1512418"/>
              <a:ext cx="1584176" cy="1800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6623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7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bdélník 14"/>
            <p:cNvSpPr/>
            <p:nvPr/>
          </p:nvSpPr>
          <p:spPr bwMode="auto">
            <a:xfrm>
              <a:off x="1440037" y="1944466"/>
              <a:ext cx="1152128" cy="20882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6623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7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 rot="20731603">
              <a:off x="1194169" y="3563094"/>
              <a:ext cx="5005774" cy="1387754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563FFF"/>
                </a:gs>
                <a:gs pos="100000">
                  <a:schemeClr val="tx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AutoShape 5"/>
            <p:cNvSpPr>
              <a:spLocks noChangeArrowheads="1"/>
            </p:cNvSpPr>
            <p:nvPr/>
          </p:nvSpPr>
          <p:spPr bwMode="auto">
            <a:xfrm rot="13491188">
              <a:off x="1621542" y="2193276"/>
              <a:ext cx="4897759" cy="1442008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E02CE"/>
                </a:gs>
                <a:gs pos="100000">
                  <a:schemeClr val="tx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AutoShape 6"/>
            <p:cNvSpPr>
              <a:spLocks noChangeArrowheads="1"/>
            </p:cNvSpPr>
            <p:nvPr/>
          </p:nvSpPr>
          <p:spPr bwMode="auto">
            <a:xfrm rot="6357893" flipH="1">
              <a:off x="259737" y="2588800"/>
              <a:ext cx="4897759" cy="143044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FFFF"/>
                </a:gs>
                <a:gs pos="100000">
                  <a:schemeClr val="tx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14509104" y="11133856"/>
            <a:ext cx="504056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417195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 w="12700">
                  <a:solidFill>
                    <a:srgbClr val="FFFFFF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</a:rPr>
              <a:t>Digital Design &amp; Dependability </a:t>
            </a:r>
            <a:r>
              <a:rPr kumimoji="0" lang="en-US" sz="1100" b="1" i="0" u="none" strike="noStrike" kern="0" cap="none" spc="0" normalizeH="0" baseline="0" noProof="0" dirty="0" smtClean="0">
                <a:ln w="12700">
                  <a:solidFill>
                    <a:srgbClr val="FFFFFF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</a:rPr>
              <a:t>Research Group</a:t>
            </a:r>
            <a:r>
              <a:rPr kumimoji="0" lang="en-US" sz="1400" b="0" i="0" u="none" strike="noStrike" kern="0" cap="none" spc="0" normalizeH="0" baseline="0" noProof="0" dirty="0" smtClean="0">
                <a:ln w="12700">
                  <a:solidFill>
                    <a:srgbClr val="FFFFFF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 w="12700">
                  <a:solidFill>
                    <a:srgbClr val="FFFFFF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1050" b="0" i="0" u="none" strike="noStrike" kern="0" cap="none" spc="0" normalizeH="0" baseline="0" noProof="0" dirty="0" smtClean="0">
                <a:ln w="12700">
                  <a:solidFill>
                    <a:srgbClr val="FFFFFF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</a:rPr>
              <a:t>http://</a:t>
            </a:r>
            <a:r>
              <a:rPr kumimoji="0" lang="en-US" sz="800" b="0" i="0" u="none" strike="noStrike" kern="0" cap="none" spc="0" normalizeH="0" baseline="0" noProof="0" dirty="0" smtClean="0">
                <a:ln w="12700">
                  <a:solidFill>
                    <a:srgbClr val="FFFFFF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</a:rPr>
              <a:t>ddd</a:t>
            </a:r>
            <a:r>
              <a:rPr kumimoji="0" lang="en-US" sz="5400" b="0" i="0" u="none" strike="noStrike" kern="0" cap="none" spc="0" normalizeH="0" baseline="0" noProof="0" dirty="0" smtClean="0">
                <a:ln w="12700">
                  <a:solidFill>
                    <a:srgbClr val="FFFFFF"/>
                  </a:solidFill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</a:rPr>
              <a:t>.fit.cvut.cz/</a:t>
            </a:r>
            <a:endParaRPr kumimoji="0" lang="cs-CZ" sz="7200" b="0" i="0" u="none" strike="noStrike" kern="0" cap="none" spc="0" normalizeH="0" baseline="0" noProof="0" dirty="0" smtClean="0">
              <a:ln w="12700">
                <a:solidFill>
                  <a:srgbClr val="FFFFFF"/>
                </a:solidFill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  <a:hlinkClick r:id="rId2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11560" y="3136613"/>
            <a:ext cx="813690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0" dirty="0" smtClean="0">
                <a:ln w="12700">
                  <a:solidFill>
                    <a:srgbClr val="FFFFFF"/>
                  </a:solidFill>
                </a:ln>
                <a:solidFill>
                  <a:sysClr val="windowText" lastClr="000000"/>
                </a:solidFill>
                <a:latin typeface="Verdana" pitchFamily="34" charset="0"/>
              </a:rPr>
              <a:t>Digital Design &amp; Dependability (DDD) </a:t>
            </a:r>
            <a:r>
              <a:rPr lang="en-US" sz="2000" b="1" kern="0" dirty="0" smtClean="0">
                <a:ln w="12700">
                  <a:solidFill>
                    <a:srgbClr val="FFFFFF"/>
                  </a:solidFill>
                </a:ln>
                <a:solidFill>
                  <a:sysClr val="windowText" lastClr="000000"/>
                </a:solidFill>
                <a:latin typeface="Verdana" pitchFamily="34" charset="0"/>
              </a:rPr>
              <a:t>Research Group</a:t>
            </a:r>
          </a:p>
          <a:p>
            <a:r>
              <a:rPr lang="en-US" sz="2800" dirty="0" smtClean="0">
                <a:ln w="12700">
                  <a:solidFill>
                    <a:schemeClr val="bg1"/>
                  </a:solidFill>
                </a:ln>
                <a:latin typeface="Verdana" pitchFamily="34" charset="0"/>
              </a:rPr>
              <a:t>http://ddd.fit.cvut.cz/</a:t>
            </a:r>
            <a:endParaRPr lang="cs-CZ" sz="2800" dirty="0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9ABE-0123-4FE3-BD3D-6197C3062FC9}" type="datetime4">
              <a:rPr lang="cs-CZ" smtClean="0"/>
              <a:pPr/>
              <a:t>12. června 2014</a:t>
            </a:fld>
            <a:endParaRPr lang="cs-CZ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of </a:t>
            </a:r>
            <a:r>
              <a:rPr lang="en-US" dirty="0" err="1" smtClean="0"/>
              <a:t>PESW</a:t>
            </a:r>
            <a:r>
              <a:rPr lang="en-US" dirty="0" smtClean="0"/>
              <a:t>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1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To present of Ph.D. students’ results and partial progress in their research in the field of all aspects of embedded systems design, testing and applications.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To expand the mutual collaboration in the field of embedded systems research not only inside EU.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To discus many other problems and connections between academic and industry </a:t>
            </a:r>
            <a:r>
              <a:rPr lang="en-US" dirty="0" smtClean="0"/>
              <a:t>areas.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</a:t>
            </a:r>
            <a:r>
              <a:rPr lang="en-US" dirty="0" smtClean="0"/>
              <a:t>o </a:t>
            </a:r>
            <a:r>
              <a:rPr lang="en-US" dirty="0" smtClean="0"/>
              <a:t>organize another type of research forum than the classical </a:t>
            </a:r>
            <a:r>
              <a:rPr lang="en-US" dirty="0" smtClean="0"/>
              <a:t>conferences.</a:t>
            </a:r>
            <a:endParaRPr lang="en-US" dirty="0" smtClean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7F22-638E-49DB-B30C-943A9D4D4E94}" type="datetime4">
              <a:rPr lang="cs-CZ" smtClean="0"/>
              <a:pPr/>
              <a:t>12. června 2014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ESW</a:t>
            </a:r>
            <a:r>
              <a:rPr lang="en-US" dirty="0" smtClean="0"/>
              <a:t> 2013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http://esw2013.fit.cvut.cz/</a:t>
            </a:r>
            <a:endParaRPr lang="en-US" dirty="0" smtClean="0"/>
          </a:p>
          <a:p>
            <a:pPr>
              <a:buNone/>
            </a:pPr>
            <a:r>
              <a:rPr lang="cs-CZ" dirty="0" smtClean="0"/>
              <a:t>Temešvár,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Zaoblený obdélník 4"/>
          <p:cNvSpPr/>
          <p:nvPr/>
        </p:nvSpPr>
        <p:spPr>
          <a:xfrm>
            <a:off x="899592" y="4005064"/>
            <a:ext cx="7632848" cy="187220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Based on the ideas of cooperation in the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research between </a:t>
            </a:r>
            <a:r>
              <a:rPr lang="en-US" sz="3200" dirty="0" err="1" smtClean="0">
                <a:solidFill>
                  <a:schemeClr val="tx2"/>
                </a:solidFill>
              </a:rPr>
              <a:t>CTU</a:t>
            </a:r>
            <a:r>
              <a:rPr lang="en-US" sz="3200" dirty="0" smtClean="0">
                <a:solidFill>
                  <a:schemeClr val="tx2"/>
                </a:solidFill>
              </a:rPr>
              <a:t> in Prague and </a:t>
            </a:r>
          </a:p>
          <a:p>
            <a:pPr algn="ctr">
              <a:buNone/>
            </a:pPr>
            <a:r>
              <a:rPr lang="cs-CZ" sz="3200" dirty="0" smtClean="0">
                <a:solidFill>
                  <a:schemeClr val="tx2"/>
                </a:solidFill>
              </a:rPr>
              <a:t>Tel </a:t>
            </a:r>
            <a:r>
              <a:rPr lang="cs-CZ" sz="3200" dirty="0" err="1" smtClean="0">
                <a:solidFill>
                  <a:schemeClr val="tx2"/>
                </a:solidFill>
              </a:rPr>
              <a:t>Aviv</a:t>
            </a:r>
            <a:r>
              <a:rPr lang="cs-CZ" sz="3200" dirty="0" smtClean="0">
                <a:solidFill>
                  <a:schemeClr val="tx2"/>
                </a:solidFill>
              </a:rPr>
              <a:t> University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07AD-352D-4468-842F-FC58B3789ECD}" type="datetime4">
              <a:rPr lang="cs-CZ" smtClean="0"/>
              <a:pPr/>
              <a:t>12. června 2014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Sponzors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CTU</a:t>
            </a:r>
            <a:r>
              <a:rPr lang="en-US" dirty="0" smtClean="0"/>
              <a:t> in Prague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http://www.cvut.cz/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EaToN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http://www.eaton.com/Eaton/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ASICentrum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http://www.asicentrum.cz/cz_index.php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07AD-352D-4468-842F-FC58B3789ECD}" type="datetime4">
              <a:rPr lang="cs-CZ" smtClean="0"/>
              <a:pPr/>
              <a:t>12. června 2014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52596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hlinkClick r:id="rId2"/>
              </a:rPr>
              <a:t>http://pesw2014.fit.cvut.cz/index.</a:t>
            </a:r>
            <a:r>
              <a:rPr lang="cs-CZ" dirty="0" err="1" smtClean="0">
                <a:hlinkClick r:id="rId2"/>
              </a:rPr>
              <a:t>php</a:t>
            </a:r>
            <a:r>
              <a:rPr lang="cs-CZ" dirty="0" smtClean="0">
                <a:hlinkClick r:id="rId2"/>
              </a:rPr>
              <a:t>?</a:t>
            </a:r>
            <a:r>
              <a:rPr lang="cs-CZ" dirty="0" err="1" smtClean="0">
                <a:hlinkClick r:id="rId2"/>
              </a:rPr>
              <a:t>page</a:t>
            </a:r>
            <a:r>
              <a:rPr lang="cs-CZ" dirty="0" smtClean="0">
                <a:hlinkClick r:id="rId2"/>
              </a:rPr>
              <a:t>=Program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07AD-352D-4468-842F-FC58B3789ECD}" type="datetime4">
              <a:rPr lang="cs-CZ" smtClean="0"/>
              <a:pPr/>
              <a:t>12. června 2014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176</Words>
  <Application>Microsoft Office PowerPoint</Application>
  <PresentationFormat>Předvádění na obrazovce (4:3)</PresentationFormat>
  <Paragraphs>41</Paragraphs>
  <Slides>6</Slides>
  <Notes>0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PESW 2014 The 2nd Prague Embedded Systems Workshop</vt:lpstr>
      <vt:lpstr>Snímek 2</vt:lpstr>
      <vt:lpstr>AIMS of PESW:</vt:lpstr>
      <vt:lpstr>History</vt:lpstr>
      <vt:lpstr>Sponzors</vt:lpstr>
      <vt:lpstr>Program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Hana Kubatova</cp:lastModifiedBy>
  <cp:revision>48</cp:revision>
  <dcterms:modified xsi:type="dcterms:W3CDTF">2014-06-12T05:22:35Z</dcterms:modified>
</cp:coreProperties>
</file>